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sldIdLst>
    <p:sldId id="289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4DAC-FC2B-D148-9B06-02F1A05692C3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9022-EFE8-924A-983F-43D7667CA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4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7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6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3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2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8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214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7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1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2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28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7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0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6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4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3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336"/>
            <a:ext cx="10515600" cy="478676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Budování kapacit pro rozvoj škol II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OP VVV (2014-2020)</a:t>
            </a:r>
            <a:br>
              <a:rPr lang="cs-CZ" sz="2400" b="1" dirty="0"/>
            </a:br>
            <a:r>
              <a:rPr lang="cs-CZ" sz="2400" b="1" dirty="0"/>
              <a:t>CZ.02.3.68/0.0/0.0/16_032/0008286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Podpora učitelům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  <a:p>
            <a:pPr marL="0" indent="0" algn="ctr">
              <a:buNone/>
            </a:pPr>
            <a:r>
              <a:rPr lang="cs-CZ" sz="4800" b="1" u="sng" dirty="0"/>
              <a:t>Prezenční školení</a:t>
            </a:r>
            <a:br>
              <a:rPr lang="cs-CZ" sz="4800" b="1" u="sng" dirty="0"/>
            </a:br>
            <a:r>
              <a:rPr lang="cs-CZ" sz="4800" b="1" u="sng" dirty="0" smtClean="0"/>
              <a:t>1. </a:t>
            </a:r>
            <a:r>
              <a:rPr lang="cs-CZ" sz="4800" b="1" u="sng" dirty="0"/>
              <a:t>část</a:t>
            </a:r>
            <a:r>
              <a:rPr lang="cs-CZ" sz="4800" u="sng" dirty="0"/>
              <a:t> /časová dotace 6 hodin</a:t>
            </a:r>
          </a:p>
          <a:p>
            <a:pPr marL="0" indent="0" algn="r">
              <a:buNone/>
            </a:pPr>
            <a:endParaRPr lang="cs-CZ" sz="4800" u="sng" dirty="0"/>
          </a:p>
          <a:p>
            <a:pPr marL="0" indent="0" algn="r">
              <a:buNone/>
            </a:pP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251753" y="355548"/>
            <a:ext cx="1172894" cy="892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778000"/>
            <a:ext cx="10041467" cy="4707787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3.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roblémy </a:t>
            </a:r>
            <a:r>
              <a:rPr lang="cs-CZ" dirty="0"/>
              <a:t>ve výuce OCJ na SOŠ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azyková </a:t>
            </a:r>
            <a:r>
              <a:rPr lang="cs-CZ" dirty="0"/>
              <a:t>rozmanitost – </a:t>
            </a:r>
            <a:r>
              <a:rPr lang="cs-CZ" dirty="0" err="1"/>
              <a:t>nab</a:t>
            </a:r>
            <a:r>
              <a:rPr lang="en-US" dirty="0" err="1"/>
              <a:t>ídka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kurzů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v</a:t>
            </a:r>
            <a:r>
              <a:rPr lang="cs-CZ" dirty="0" err="1" smtClean="0"/>
              <a:t>šeobecn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požadavky</a:t>
            </a:r>
            <a:r>
              <a:rPr lang="en-US" dirty="0"/>
              <a:t> a </a:t>
            </a:r>
            <a:r>
              <a:rPr lang="en-US" dirty="0" err="1"/>
              <a:t>přístup</a:t>
            </a:r>
            <a:r>
              <a:rPr lang="en-US" dirty="0"/>
              <a:t> k 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íklady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praxe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aké </a:t>
            </a:r>
            <a:r>
              <a:rPr lang="cs-CZ" dirty="0"/>
              <a:t>jsou možnosti v</a:t>
            </a:r>
            <a:r>
              <a:rPr lang="en-US" dirty="0" err="1"/>
              <a:t>ýběru</a:t>
            </a:r>
            <a:r>
              <a:rPr lang="en-US" dirty="0"/>
              <a:t>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 pro OCJ 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/>
              <a:t>praxe ve v</a:t>
            </a:r>
            <a:r>
              <a:rPr lang="en-US" dirty="0" err="1"/>
              <a:t>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hrnutí </a:t>
            </a:r>
            <a:r>
              <a:rPr lang="cs-CZ" dirty="0"/>
              <a:t>a diskuse</a:t>
            </a:r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  <a:p>
            <a:pPr algn="l"/>
            <a:r>
              <a:rPr lang="cs-CZ" dirty="0"/>
              <a:t> </a:t>
            </a:r>
            <a:r>
              <a:rPr lang="cs-CZ" dirty="0" smtClean="0">
                <a:effectLst/>
              </a:rPr>
              <a:t> </a:t>
            </a: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OCJ na SOŠ </a:t>
            </a:r>
            <a:endParaRPr lang="cs-CZ" dirty="0"/>
          </a:p>
          <a:p>
            <a:pPr algn="just"/>
            <a:r>
              <a:rPr lang="cs-CZ" dirty="0"/>
              <a:t>Důsledkem v</a:t>
            </a:r>
            <a:r>
              <a:rPr lang="en-US" dirty="0" err="1"/>
              <a:t>ýše</a:t>
            </a:r>
            <a:r>
              <a:rPr lang="en-US" dirty="0"/>
              <a:t> </a:t>
            </a:r>
            <a:r>
              <a:rPr lang="en-US" dirty="0" err="1"/>
              <a:t>popsaných</a:t>
            </a:r>
            <a:r>
              <a:rPr lang="en-US" dirty="0"/>
              <a:t> </a:t>
            </a:r>
            <a:r>
              <a:rPr lang="en-US" dirty="0" err="1"/>
              <a:t>skutečností</a:t>
            </a:r>
            <a:r>
              <a:rPr lang="en-US" dirty="0"/>
              <a:t> je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, </a:t>
            </a:r>
            <a:r>
              <a:rPr lang="en-US" b="1" dirty="0" err="1"/>
              <a:t>nespočívá</a:t>
            </a:r>
            <a:r>
              <a:rPr lang="en-US" b="1" dirty="0"/>
              <a:t> v </a:t>
            </a:r>
            <a:r>
              <a:rPr lang="en-US" b="1" dirty="0" err="1"/>
              <a:t>integraci</a:t>
            </a:r>
            <a:r>
              <a:rPr lang="en-US" b="1" dirty="0"/>
              <a:t> </a:t>
            </a:r>
            <a:r>
              <a:rPr lang="en-US" b="1" dirty="0" err="1"/>
              <a:t>odborné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en-US" dirty="0"/>
              <a:t> </a:t>
            </a:r>
            <a:r>
              <a:rPr lang="en-US" b="1" dirty="0"/>
              <a:t>do </a:t>
            </a:r>
            <a:r>
              <a:rPr lang="en-US" b="1" dirty="0" err="1"/>
              <a:t>běžné</a:t>
            </a:r>
            <a:r>
              <a:rPr lang="en-US" b="1" dirty="0"/>
              <a:t> </a:t>
            </a:r>
            <a:r>
              <a:rPr lang="en-US" b="1" dirty="0" err="1"/>
              <a:t>komunikace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situacích</a:t>
            </a:r>
            <a:r>
              <a:rPr lang="en-US" dirty="0"/>
              <a:t>, se </a:t>
            </a:r>
            <a:r>
              <a:rPr lang="en-US" dirty="0" err="1"/>
              <a:t>kterými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v </a:t>
            </a:r>
            <a:r>
              <a:rPr lang="en-US" dirty="0" err="1"/>
              <a:t>reálném</a:t>
            </a:r>
            <a:r>
              <a:rPr lang="en-US" dirty="0"/>
              <a:t> </a:t>
            </a:r>
            <a:r>
              <a:rPr lang="en-US" dirty="0" err="1"/>
              <a:t>pracovním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setkávat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Žáci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neintegrují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a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, </a:t>
            </a:r>
            <a:r>
              <a:rPr lang="en-US" dirty="0" err="1"/>
              <a:t>přestože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musejí</a:t>
            </a:r>
            <a:r>
              <a:rPr lang="en-US" dirty="0"/>
              <a:t> </a:t>
            </a:r>
            <a:r>
              <a:rPr lang="en-US" dirty="0" err="1"/>
              <a:t>prokázat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a </a:t>
            </a:r>
            <a:r>
              <a:rPr lang="en-US" dirty="0" err="1"/>
              <a:t>dovednosti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Jazyková rozmanitost - nabídka jazyků ve škol</a:t>
            </a:r>
            <a:r>
              <a:rPr lang="en-US" b="1" dirty="0" err="1"/>
              <a:t>ách</a:t>
            </a:r>
            <a:endParaRPr lang="cs-CZ" dirty="0"/>
          </a:p>
          <a:p>
            <a:pPr algn="just"/>
            <a:r>
              <a:rPr lang="cs-CZ" dirty="0"/>
              <a:t>Z provedené analýzy vyplynulo, že všechny </a:t>
            </a:r>
            <a:r>
              <a:rPr lang="cs-CZ" dirty="0" err="1"/>
              <a:t>sledovan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(resp. ŠVP), v </a:t>
            </a:r>
            <a:r>
              <a:rPr lang="en-US" dirty="0" err="1"/>
              <a:t>souladu</a:t>
            </a:r>
            <a:r>
              <a:rPr lang="en-US" dirty="0"/>
              <a:t> se </a:t>
            </a:r>
            <a:r>
              <a:rPr lang="en-US" dirty="0" err="1"/>
              <a:t>současnými</a:t>
            </a:r>
            <a:r>
              <a:rPr lang="en-US" dirty="0"/>
              <a:t> trendy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v </a:t>
            </a:r>
            <a:r>
              <a:rPr lang="en-US" dirty="0" err="1"/>
              <a:t>Evropě</a:t>
            </a:r>
            <a:r>
              <a:rPr lang="en-US" dirty="0"/>
              <a:t>, </a:t>
            </a:r>
            <a:r>
              <a:rPr lang="en-US" dirty="0" err="1"/>
              <a:t>nabízejí</a:t>
            </a:r>
            <a:r>
              <a:rPr lang="en-US" dirty="0"/>
              <a:t> k 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.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německého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nabízena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alternativní</a:t>
            </a:r>
            <a:r>
              <a:rPr lang="en-US" dirty="0"/>
              <a:t> v 62 ŠVP.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v </a:t>
            </a:r>
            <a:r>
              <a:rPr lang="en-US" dirty="0" err="1"/>
              <a:t>nabídce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třetím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 </a:t>
            </a:r>
            <a:r>
              <a:rPr lang="en-US" dirty="0" err="1"/>
              <a:t>následovala</a:t>
            </a:r>
            <a:r>
              <a:rPr lang="en-US" dirty="0"/>
              <a:t> </a:t>
            </a:r>
            <a:r>
              <a:rPr lang="en-US" dirty="0" err="1"/>
              <a:t>francouzština</a:t>
            </a:r>
            <a:r>
              <a:rPr lang="en-US" dirty="0"/>
              <a:t> a </a:t>
            </a:r>
            <a:r>
              <a:rPr lang="en-US" dirty="0" err="1"/>
              <a:t>španělština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oborech</a:t>
            </a:r>
            <a:r>
              <a:rPr lang="en-US" dirty="0"/>
              <a:t> se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povinně</a:t>
            </a:r>
            <a:r>
              <a:rPr lang="en-US" dirty="0"/>
              <a:t> </a:t>
            </a:r>
            <a:r>
              <a:rPr lang="en-US" dirty="0" err="1"/>
              <a:t>vyučovanými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se </a:t>
            </a:r>
            <a:r>
              <a:rPr lang="en-US" dirty="0" err="1"/>
              <a:t>rozšiřuje</a:t>
            </a:r>
            <a:r>
              <a:rPr lang="en-US" dirty="0"/>
              <a:t> </a:t>
            </a:r>
            <a:r>
              <a:rPr lang="en-US" dirty="0" err="1"/>
              <a:t>nabídka</a:t>
            </a:r>
            <a:r>
              <a:rPr lang="en-US" dirty="0"/>
              <a:t> o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(8 ŠVP), </a:t>
            </a:r>
            <a:r>
              <a:rPr lang="en-US" dirty="0" err="1"/>
              <a:t>francouzský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(2), </a:t>
            </a:r>
            <a:r>
              <a:rPr lang="en-US" dirty="0" err="1"/>
              <a:t>španělský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(1</a:t>
            </a:r>
            <a:r>
              <a:rPr lang="en-US" dirty="0" smtClean="0"/>
              <a:t>).</a:t>
            </a:r>
            <a:endParaRPr lang="cs-CZ" dirty="0"/>
          </a:p>
          <a:p>
            <a:pPr algn="l"/>
            <a:r>
              <a:rPr lang="cs-CZ" dirty="0" smtClean="0"/>
              <a:t>(Národní </a:t>
            </a:r>
            <a:r>
              <a:rPr lang="cs-CZ" dirty="0"/>
              <a:t>ústav odborného </a:t>
            </a:r>
            <a:r>
              <a:rPr lang="cs-CZ" dirty="0" err="1"/>
              <a:t>vzděl</a:t>
            </a:r>
            <a:r>
              <a:rPr lang="en-US" dirty="0" err="1"/>
              <a:t>ávání</a:t>
            </a:r>
            <a:r>
              <a:rPr lang="en-US" dirty="0"/>
              <a:t>, 2012</a:t>
            </a:r>
            <a:r>
              <a:rPr lang="en-US" dirty="0" smtClean="0"/>
              <a:t>)</a:t>
            </a:r>
          </a:p>
          <a:p>
            <a:pPr algn="l"/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www.nuov.cz</a:t>
            </a:r>
            <a:r>
              <a:rPr lang="cs-CZ" sz="1800" u="sng" dirty="0"/>
              <a:t>/kurikulum/postaveni-</a:t>
            </a:r>
            <a:r>
              <a:rPr lang="cs-CZ" sz="1800" u="sng" dirty="0" err="1"/>
              <a:t>cizich</a:t>
            </a:r>
            <a:r>
              <a:rPr lang="cs-CZ" sz="1800" u="sng" dirty="0"/>
              <a:t>-jazyku-ve-</a:t>
            </a:r>
            <a:r>
              <a:rPr lang="cs-CZ" sz="1800" u="sng" dirty="0" err="1"/>
              <a:t>strednim</a:t>
            </a:r>
            <a:r>
              <a:rPr lang="cs-CZ" sz="1800" u="sng" dirty="0"/>
              <a:t>-</a:t>
            </a:r>
            <a:r>
              <a:rPr lang="cs-CZ" sz="1800" u="sng" dirty="0" err="1"/>
              <a:t>odbornem-vzdelavani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1200" y="1270001"/>
            <a:ext cx="110066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Všeobecn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 </a:t>
            </a:r>
            <a:endParaRPr lang="cs-CZ" dirty="0"/>
          </a:p>
          <a:p>
            <a:pPr algn="l"/>
            <a:r>
              <a:rPr lang="en-US" sz="2100" dirty="0" err="1"/>
              <a:t>vycházejí</a:t>
            </a:r>
            <a:r>
              <a:rPr lang="en-US" sz="2100" dirty="0"/>
              <a:t> </a:t>
            </a:r>
            <a:r>
              <a:rPr lang="en-US" sz="2100" dirty="0" err="1"/>
              <a:t>nejen</a:t>
            </a:r>
            <a:r>
              <a:rPr lang="en-US" sz="2100" dirty="0"/>
              <a:t> z </a:t>
            </a:r>
            <a:r>
              <a:rPr lang="en-US" sz="2100" dirty="0" err="1"/>
              <a:t>platné</a:t>
            </a:r>
            <a:r>
              <a:rPr lang="en-US" sz="2100" dirty="0"/>
              <a:t> </a:t>
            </a:r>
            <a:r>
              <a:rPr lang="en-US" sz="2100" dirty="0" err="1"/>
              <a:t>legislativy</a:t>
            </a:r>
            <a:r>
              <a:rPr lang="en-US" sz="2100" dirty="0"/>
              <a:t>, ale </a:t>
            </a:r>
            <a:r>
              <a:rPr lang="en-US" sz="2100" dirty="0" err="1"/>
              <a:t>i</a:t>
            </a:r>
            <a:r>
              <a:rPr lang="en-US" sz="2100" dirty="0"/>
              <a:t> z </a:t>
            </a:r>
            <a:r>
              <a:rPr lang="en-US" sz="2100" dirty="0" err="1"/>
              <a:t>požadavků</a:t>
            </a:r>
            <a:r>
              <a:rPr lang="en-US" sz="2100" dirty="0"/>
              <a:t> </a:t>
            </a:r>
            <a:r>
              <a:rPr lang="en-US" sz="2100" dirty="0" err="1"/>
              <a:t>zaměstnavatelů</a:t>
            </a:r>
            <a:r>
              <a:rPr lang="en-US" sz="2100" dirty="0"/>
              <a:t> </a:t>
            </a:r>
            <a:r>
              <a:rPr lang="en-US" sz="2100" dirty="0" err="1"/>
              <a:t>či</a:t>
            </a:r>
            <a:r>
              <a:rPr lang="en-US" sz="2100" dirty="0"/>
              <a:t> </a:t>
            </a:r>
            <a:r>
              <a:rPr lang="en-US" sz="2100" dirty="0" err="1"/>
              <a:t>vysokých</a:t>
            </a:r>
            <a:r>
              <a:rPr lang="en-US" sz="2100" dirty="0"/>
              <a:t> </a:t>
            </a:r>
            <a:r>
              <a:rPr lang="en-US" sz="2100" dirty="0" err="1"/>
              <a:t>škol</a:t>
            </a:r>
            <a:r>
              <a:rPr lang="en-US" sz="2100" dirty="0"/>
              <a:t>:</a:t>
            </a:r>
            <a:endParaRPr lang="cs-CZ" sz="2100" dirty="0"/>
          </a:p>
          <a:p>
            <a:pPr algn="l"/>
            <a:r>
              <a:rPr lang="cs-CZ" sz="2100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vyvážený rozvoj</a:t>
            </a:r>
            <a:r>
              <a:rPr lang="cs-CZ" sz="2000" dirty="0"/>
              <a:t> všech </a:t>
            </a:r>
            <a:r>
              <a:rPr lang="cs-CZ" sz="2000" dirty="0" err="1"/>
              <a:t>jazykov</a:t>
            </a:r>
            <a:r>
              <a:rPr lang="en-US" sz="2000" dirty="0" err="1"/>
              <a:t>ých</a:t>
            </a:r>
            <a:r>
              <a:rPr lang="en-US" sz="2000" dirty="0"/>
              <a:t> </a:t>
            </a:r>
            <a:r>
              <a:rPr lang="en-US" sz="2000" dirty="0" err="1" smtClean="0"/>
              <a:t>složek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znalost</a:t>
            </a:r>
            <a:r>
              <a:rPr lang="en-US" sz="2000" dirty="0"/>
              <a:t> </a:t>
            </a:r>
            <a:r>
              <a:rPr lang="en-US" sz="2000" dirty="0" err="1"/>
              <a:t>alespoň</a:t>
            </a:r>
            <a:r>
              <a:rPr lang="en-US" sz="2000" dirty="0"/>
              <a:t> </a:t>
            </a:r>
            <a:r>
              <a:rPr lang="en-US" sz="2000" b="1" dirty="0" err="1"/>
              <a:t>dvou</a:t>
            </a:r>
            <a:r>
              <a:rPr lang="en-US" sz="2000" b="1" dirty="0"/>
              <a:t> </a:t>
            </a:r>
            <a:r>
              <a:rPr lang="en-US" sz="2000" b="1" dirty="0" err="1"/>
              <a:t>cizích</a:t>
            </a:r>
            <a:r>
              <a:rPr lang="en-US" sz="2000" b="1" dirty="0"/>
              <a:t> </a:t>
            </a:r>
            <a:r>
              <a:rPr lang="en-US" sz="2000" b="1" dirty="0" err="1"/>
              <a:t>jazyků</a:t>
            </a:r>
            <a:r>
              <a:rPr lang="en-US" sz="2000" dirty="0"/>
              <a:t> (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B1 </a:t>
            </a:r>
            <a:r>
              <a:rPr lang="en-US" sz="2000" dirty="0" err="1"/>
              <a:t>směřující</a:t>
            </a:r>
            <a:r>
              <a:rPr lang="en-US" sz="2000" dirty="0"/>
              <a:t> k </a:t>
            </a:r>
            <a:r>
              <a:rPr lang="en-US" sz="2000" dirty="0" err="1"/>
              <a:t>úrovni</a:t>
            </a:r>
            <a:r>
              <a:rPr lang="en-US" sz="2000" dirty="0"/>
              <a:t> B2 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A2 </a:t>
            </a:r>
            <a:r>
              <a:rPr lang="en-US" sz="2000" dirty="0" err="1"/>
              <a:t>podle</a:t>
            </a:r>
            <a:r>
              <a:rPr lang="en-US" sz="2000" dirty="0"/>
              <a:t> </a:t>
            </a:r>
            <a:r>
              <a:rPr lang="en-US" sz="2000" dirty="0" err="1"/>
              <a:t>taxonomie</a:t>
            </a:r>
            <a:r>
              <a:rPr lang="en-US" sz="2000" dirty="0"/>
              <a:t> CEFR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rozšiřování </a:t>
            </a:r>
            <a:r>
              <a:rPr lang="cs-CZ" sz="2000" b="1" dirty="0" err="1"/>
              <a:t>odborn</a:t>
            </a:r>
            <a:r>
              <a:rPr lang="en-US" sz="2000" b="1" dirty="0"/>
              <a:t>é </a:t>
            </a:r>
            <a:r>
              <a:rPr lang="en-US" sz="2000" b="1" dirty="0" err="1"/>
              <a:t>slovní</a:t>
            </a:r>
            <a:r>
              <a:rPr lang="en-US" sz="2000" b="1" dirty="0"/>
              <a:t> </a:t>
            </a:r>
            <a:r>
              <a:rPr lang="en-US" sz="2000" b="1" dirty="0" err="1"/>
              <a:t>zásoby</a:t>
            </a:r>
            <a:r>
              <a:rPr lang="en-US" sz="2000" dirty="0"/>
              <a:t> (20 %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střední</a:t>
            </a:r>
            <a:r>
              <a:rPr lang="en-US" sz="2000" dirty="0"/>
              <a:t> </a:t>
            </a:r>
            <a:r>
              <a:rPr lang="en-US" sz="2000" dirty="0" err="1"/>
              <a:t>odborné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a 15 %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odborném</a:t>
            </a:r>
            <a:r>
              <a:rPr lang="en-US" sz="2000" dirty="0"/>
              <a:t> </a:t>
            </a:r>
            <a:r>
              <a:rPr lang="en-US" sz="2000" dirty="0" err="1"/>
              <a:t>učilišti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schopnost</a:t>
            </a:r>
            <a:r>
              <a:rPr lang="en-US" sz="2000" b="1" dirty="0"/>
              <a:t> </a:t>
            </a:r>
            <a:r>
              <a:rPr lang="en-US" sz="2000" b="1" dirty="0" err="1"/>
              <a:t>aktivního</a:t>
            </a:r>
            <a:r>
              <a:rPr lang="en-US" sz="2000" b="1" dirty="0"/>
              <a:t> </a:t>
            </a:r>
            <a:r>
              <a:rPr lang="en-US" sz="2000" b="1" dirty="0" err="1"/>
              <a:t>využití</a:t>
            </a:r>
            <a:r>
              <a:rPr lang="en-US" sz="2000" b="1" dirty="0"/>
              <a:t> </a:t>
            </a:r>
            <a:r>
              <a:rPr lang="en-US" sz="2000" dirty="0" err="1"/>
              <a:t>odborného</a:t>
            </a:r>
            <a:r>
              <a:rPr lang="en-US" sz="2000" dirty="0"/>
              <a:t> </a:t>
            </a:r>
            <a:r>
              <a:rPr lang="en-US" sz="2000" dirty="0" err="1" smtClean="0"/>
              <a:t>jazyka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cs-CZ" sz="2000" dirty="0"/>
          </a:p>
          <a:p>
            <a:pPr algn="l"/>
            <a:r>
              <a:rPr lang="cs-CZ" sz="1800" dirty="0"/>
              <a:t>(Národní ústav pro </a:t>
            </a:r>
            <a:r>
              <a:rPr lang="cs-CZ" sz="1800" dirty="0" err="1"/>
              <a:t>vzděl</a:t>
            </a:r>
            <a:r>
              <a:rPr lang="en-US" sz="1800" dirty="0" err="1"/>
              <a:t>ávání</a:t>
            </a:r>
            <a:r>
              <a:rPr lang="en-US" sz="1800" dirty="0"/>
              <a:t>/IPs </a:t>
            </a:r>
            <a:r>
              <a:rPr lang="en-US" sz="1800" dirty="0" err="1"/>
              <a:t>Podpora</a:t>
            </a:r>
            <a:r>
              <a:rPr lang="en-US" sz="1800" dirty="0"/>
              <a:t> </a:t>
            </a:r>
            <a:r>
              <a:rPr lang="en-US" sz="1800" dirty="0" err="1"/>
              <a:t>krajského</a:t>
            </a:r>
            <a:r>
              <a:rPr lang="en-US" sz="1800" dirty="0"/>
              <a:t> </a:t>
            </a:r>
            <a:r>
              <a:rPr lang="en-US" sz="1800" dirty="0" err="1"/>
              <a:t>akčního</a:t>
            </a:r>
            <a:r>
              <a:rPr lang="en-US" sz="1800" dirty="0"/>
              <a:t> </a:t>
            </a:r>
            <a:r>
              <a:rPr lang="en-US" sz="1800" dirty="0" err="1"/>
              <a:t>plánování</a:t>
            </a:r>
            <a:r>
              <a:rPr lang="en-US" sz="1800" dirty="0"/>
              <a:t>/P-KAP/24. </a:t>
            </a:r>
            <a:r>
              <a:rPr lang="en-US" sz="1800" dirty="0" err="1"/>
              <a:t>dubna</a:t>
            </a:r>
            <a:r>
              <a:rPr lang="en-US" sz="1800" dirty="0"/>
              <a:t> 2018</a:t>
            </a:r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www.nuv.cz</a:t>
            </a:r>
            <a:r>
              <a:rPr lang="cs-CZ" sz="1800" u="sng" dirty="0"/>
              <a:t>/</a:t>
            </a:r>
            <a:r>
              <a:rPr lang="cs-CZ" sz="1800" u="sng" dirty="0" err="1"/>
              <a:t>uploads</a:t>
            </a:r>
            <a:r>
              <a:rPr lang="cs-CZ" sz="1800" u="sng" dirty="0"/>
              <a:t>/P_KAP/</a:t>
            </a:r>
            <a:r>
              <a:rPr lang="cs-CZ" sz="1800" u="sng" dirty="0" err="1"/>
              <a:t>ke_stazeni</a:t>
            </a:r>
            <a:r>
              <a:rPr lang="cs-CZ" sz="1800" u="sng" dirty="0"/>
              <a:t>/</a:t>
            </a:r>
            <a:r>
              <a:rPr lang="cs-CZ" sz="1800" u="sng" dirty="0" err="1"/>
              <a:t>pojeti</a:t>
            </a:r>
            <a:r>
              <a:rPr lang="cs-CZ" sz="1800" u="sng" dirty="0"/>
              <a:t>/P_KAP_pojeti_Rozvoj_vyuky_cizich_jazyku_03042018.pdf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Požadavky a p</a:t>
            </a:r>
            <a:r>
              <a:rPr lang="en-US" b="1" dirty="0" err="1"/>
              <a:t>řístup</a:t>
            </a:r>
            <a:r>
              <a:rPr lang="en-US" b="1" dirty="0"/>
              <a:t> k </a:t>
            </a:r>
            <a:r>
              <a:rPr lang="en-US" b="1" dirty="0" err="1"/>
              <a:t>výuce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školách</a:t>
            </a:r>
            <a:r>
              <a:rPr lang="en-US" b="1" dirty="0"/>
              <a:t>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/>
              <a:t>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 smtClean="0"/>
              <a:t>zaznívá</a:t>
            </a:r>
            <a:r>
              <a:rPr lang="cs-CZ" dirty="0" smtClean="0"/>
              <a:t> jako </a:t>
            </a:r>
            <a:r>
              <a:rPr lang="cs-CZ" dirty="0" err="1"/>
              <a:t>klíčov</a:t>
            </a:r>
            <a:r>
              <a:rPr lang="en-US" dirty="0"/>
              <a:t>ý  </a:t>
            </a:r>
            <a:r>
              <a:rPr lang="en-US" b="1" dirty="0" err="1"/>
              <a:t>požadavek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 smtClean="0"/>
              <a:t>kvalitní</a:t>
            </a:r>
            <a:r>
              <a:rPr lang="en-US" b="1" dirty="0" smtClean="0"/>
              <a:t> </a:t>
            </a:r>
            <a:r>
              <a:rPr lang="en-US" b="1" dirty="0" err="1"/>
              <a:t>výukové</a:t>
            </a:r>
            <a:r>
              <a:rPr lang="en-US" b="1" dirty="0"/>
              <a:t> </a:t>
            </a:r>
            <a:r>
              <a:rPr lang="en-US" b="1" dirty="0" err="1"/>
              <a:t>materiály</a:t>
            </a:r>
            <a:r>
              <a:rPr lang="en-US" b="1" dirty="0"/>
              <a:t> pro </a:t>
            </a:r>
            <a:r>
              <a:rPr lang="en-US" b="1" dirty="0" err="1"/>
              <a:t>žáky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provázanost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b="1" dirty="0"/>
              <a:t>s </a:t>
            </a:r>
            <a:r>
              <a:rPr lang="en-US" b="1" dirty="0" err="1"/>
              <a:t>praxí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spoluprác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a </a:t>
            </a:r>
            <a:r>
              <a:rPr lang="en-US" dirty="0" err="1"/>
              <a:t>nejazykových</a:t>
            </a:r>
            <a:r>
              <a:rPr lang="en-US" dirty="0"/>
              <a:t> </a:t>
            </a:r>
            <a:r>
              <a:rPr lang="en-US" b="1" dirty="0" err="1"/>
              <a:t>předmětů</a:t>
            </a:r>
            <a:r>
              <a:rPr lang="en-US" dirty="0"/>
              <a:t> a v </a:t>
            </a:r>
            <a:r>
              <a:rPr lang="en-US" dirty="0" err="1"/>
              <a:t>neposlední</a:t>
            </a:r>
            <a:r>
              <a:rPr lang="en-US" dirty="0"/>
              <a:t>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podporu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stáží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firmách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 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Př</a:t>
            </a:r>
            <a:r>
              <a:rPr lang="en-US" b="1" dirty="0" err="1"/>
              <a:t>íklady</a:t>
            </a:r>
            <a:r>
              <a:rPr lang="en-US" b="1" dirty="0"/>
              <a:t> </a:t>
            </a:r>
            <a:r>
              <a:rPr lang="en-US" b="1" dirty="0" err="1"/>
              <a:t>dobré</a:t>
            </a:r>
            <a:r>
              <a:rPr lang="en-US" b="1" dirty="0"/>
              <a:t> </a:t>
            </a:r>
            <a:r>
              <a:rPr lang="en-US" b="1" dirty="0" err="1"/>
              <a:t>praxe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 err="1"/>
              <a:t>Jaké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výběru</a:t>
            </a:r>
            <a:r>
              <a:rPr lang="en-US" b="1" dirty="0"/>
              <a:t> </a:t>
            </a:r>
            <a:r>
              <a:rPr lang="en-US" b="1" dirty="0" err="1"/>
              <a:t>vhodných</a:t>
            </a:r>
            <a:r>
              <a:rPr lang="en-US" b="1" dirty="0"/>
              <a:t> </a:t>
            </a:r>
            <a:r>
              <a:rPr lang="en-US" b="1" dirty="0" err="1"/>
              <a:t>výukových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 pro OCJ 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 algn="l"/>
            <a:r>
              <a:rPr lang="cs-CZ" dirty="0"/>
              <a:t>Pokus o zlepšen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 </a:t>
            </a:r>
            <a:r>
              <a:rPr lang="en-US" dirty="0" err="1"/>
              <a:t>provedla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STŘEDNÍ ŠKOLA STROJNÍ, STAVEBNÍ A DOPRAVNÍ LIBEREC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z </a:t>
            </a:r>
            <a:r>
              <a:rPr lang="en-US" dirty="0" err="1"/>
              <a:t>roku</a:t>
            </a:r>
            <a:r>
              <a:rPr lang="en-US" dirty="0"/>
              <a:t> 2010,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vyhledávání</a:t>
            </a:r>
            <a:r>
              <a:rPr lang="en-US" b="1" dirty="0"/>
              <a:t> </a:t>
            </a:r>
            <a:r>
              <a:rPr lang="en-US" b="1" dirty="0" err="1"/>
              <a:t>slovíček</a:t>
            </a:r>
            <a:r>
              <a:rPr lang="en-US" dirty="0"/>
              <a:t> a </a:t>
            </a:r>
            <a:r>
              <a:rPr lang="en-US" dirty="0" err="1"/>
              <a:t>překladech</a:t>
            </a:r>
            <a:r>
              <a:rPr lang="en-US" dirty="0"/>
              <a:t> </a:t>
            </a:r>
            <a:r>
              <a:rPr lang="en-US" dirty="0" err="1"/>
              <a:t>vět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PUČ se </a:t>
            </a:r>
            <a:r>
              <a:rPr lang="en-US" dirty="0" err="1"/>
              <a:t>snaží</a:t>
            </a:r>
            <a:r>
              <a:rPr lang="en-US" dirty="0"/>
              <a:t> o </a:t>
            </a:r>
            <a:r>
              <a:rPr lang="en-US" dirty="0" err="1"/>
              <a:t>koncepčnější</a:t>
            </a:r>
            <a:r>
              <a:rPr lang="en-US" dirty="0"/>
              <a:t> a </a:t>
            </a:r>
            <a:r>
              <a:rPr lang="en-US" dirty="0" err="1"/>
              <a:t>rozsáhlejší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rozšířením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 smtClean="0"/>
              <a:t>jazyků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uceleným</a:t>
            </a:r>
            <a:r>
              <a:rPr lang="en-US" dirty="0" smtClean="0"/>
              <a:t> </a:t>
            </a:r>
            <a:r>
              <a:rPr lang="en-US" dirty="0" err="1"/>
              <a:t>přístupem</a:t>
            </a:r>
            <a:r>
              <a:rPr lang="en-US" dirty="0"/>
              <a:t> k </a:t>
            </a:r>
            <a:r>
              <a:rPr lang="en-US" dirty="0" err="1" smtClean="0"/>
              <a:t>výuce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procvičování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/>
              <a:t>s </a:t>
            </a:r>
            <a:r>
              <a:rPr lang="en-US" dirty="0" err="1"/>
              <a:t>využitím</a:t>
            </a:r>
            <a:r>
              <a:rPr lang="en-US" dirty="0"/>
              <a:t> </a:t>
            </a:r>
            <a:r>
              <a:rPr lang="en-US" dirty="0" err="1"/>
              <a:t>textů</a:t>
            </a:r>
            <a:r>
              <a:rPr lang="en-US" dirty="0"/>
              <a:t>, </a:t>
            </a:r>
            <a:r>
              <a:rPr lang="en-US" dirty="0" err="1"/>
              <a:t>rozmanitých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procvičování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zásoby</a:t>
            </a:r>
            <a:r>
              <a:rPr lang="en-US" dirty="0"/>
              <a:t> a </a:t>
            </a:r>
            <a:r>
              <a:rPr lang="en-US" dirty="0" err="1"/>
              <a:t>zařazením</a:t>
            </a:r>
            <a:r>
              <a:rPr lang="en-US" dirty="0"/>
              <a:t> </a:t>
            </a:r>
            <a:r>
              <a:rPr lang="en-US" dirty="0" err="1"/>
              <a:t>poslechových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a </a:t>
            </a:r>
            <a:r>
              <a:rPr lang="en-US" dirty="0" err="1"/>
              <a:t>videa</a:t>
            </a:r>
            <a:r>
              <a:rPr lang="en-US" dirty="0"/>
              <a:t> s 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zásobou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sslbc.cz</a:t>
            </a:r>
            <a:r>
              <a:rPr lang="cs-CZ" sz="1800" u="sng" dirty="0"/>
              <a:t>/projekty/</a:t>
            </a:r>
            <a:r>
              <a:rPr lang="cs-CZ" sz="1800" u="sng" dirty="0" err="1"/>
              <a:t>odborna</a:t>
            </a:r>
            <a:r>
              <a:rPr lang="cs-CZ" sz="1800" u="sng" dirty="0"/>
              <a:t>-terminologie-v-</a:t>
            </a:r>
            <a:r>
              <a:rPr lang="cs-CZ" sz="1800" u="sng" dirty="0" err="1"/>
              <a:t>jazycich</a:t>
            </a:r>
            <a:r>
              <a:rPr lang="cs-CZ" sz="1800" u="sng" dirty="0"/>
              <a:t>/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Druhý příklad dobré </a:t>
            </a:r>
            <a:r>
              <a:rPr lang="cs-CZ" b="1" dirty="0" smtClean="0"/>
              <a:t>praxe</a:t>
            </a:r>
            <a:br>
              <a:rPr lang="cs-CZ" b="1" dirty="0" smtClean="0"/>
            </a:br>
            <a:endParaRPr lang="cs-CZ" dirty="0"/>
          </a:p>
          <a:p>
            <a:pPr algn="just"/>
            <a:r>
              <a:rPr lang="cs-CZ" dirty="0"/>
              <a:t>U </a:t>
            </a:r>
            <a:r>
              <a:rPr lang="cs-CZ" b="1" dirty="0"/>
              <a:t>oboru strojírenství</a:t>
            </a:r>
            <a:r>
              <a:rPr lang="cs-CZ" dirty="0"/>
              <a:t> je ve výukových materiálech OPEN LEARNING </a:t>
            </a:r>
            <a:r>
              <a:rPr lang="cs-CZ" b="1" dirty="0"/>
              <a:t>Strojírenská technologie</a:t>
            </a:r>
            <a:r>
              <a:rPr lang="cs-CZ" dirty="0"/>
              <a:t> zpracováno deset témat z daného oboru a výstupem </a:t>
            </a:r>
            <a:r>
              <a:rPr lang="cs-CZ" dirty="0" err="1" smtClean="0"/>
              <a:t>každ</a:t>
            </a:r>
            <a:r>
              <a:rPr lang="en-US" dirty="0" err="1"/>
              <a:t>ého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je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ústního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písemného</a:t>
            </a:r>
            <a:r>
              <a:rPr lang="en-US" b="1" dirty="0"/>
              <a:t> </a:t>
            </a:r>
            <a:r>
              <a:rPr lang="en-US" b="1" dirty="0" err="1"/>
              <a:t>úkolu</a:t>
            </a:r>
            <a:r>
              <a:rPr lang="en-US" dirty="0"/>
              <a:t>, </a:t>
            </a:r>
            <a:r>
              <a:rPr lang="en-US" dirty="0" err="1"/>
              <a:t>kterým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</a:t>
            </a:r>
            <a:r>
              <a:rPr lang="en-US" dirty="0" err="1"/>
              <a:t>prokáže</a:t>
            </a:r>
            <a:r>
              <a:rPr lang="en-US" dirty="0"/>
              <a:t> </a:t>
            </a:r>
            <a:r>
              <a:rPr lang="en-US" dirty="0" err="1"/>
              <a:t>osvojení</a:t>
            </a:r>
            <a:r>
              <a:rPr lang="en-US" dirty="0"/>
              <a:t> a </a:t>
            </a:r>
            <a:r>
              <a:rPr lang="en-US" dirty="0" err="1"/>
              <a:t>užití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v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situaci</a:t>
            </a:r>
            <a:r>
              <a:rPr lang="en-US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algn="just"/>
            <a:r>
              <a:rPr lang="cs-CZ" dirty="0"/>
              <a:t>Stejně tak se ukazuje, že při </a:t>
            </a:r>
            <a:r>
              <a:rPr lang="cs-CZ" dirty="0" err="1"/>
              <a:t>pr</a:t>
            </a:r>
            <a:r>
              <a:rPr lang="en-US" dirty="0" err="1"/>
              <a:t>áci</a:t>
            </a:r>
            <a:r>
              <a:rPr lang="en-US" dirty="0"/>
              <a:t> s </a:t>
            </a:r>
            <a:r>
              <a:rPr lang="en-US" dirty="0" err="1"/>
              <a:t>odbornými</a:t>
            </a:r>
            <a:r>
              <a:rPr lang="en-US" dirty="0"/>
              <a:t> </a:t>
            </a:r>
            <a:r>
              <a:rPr lang="en-US" dirty="0" err="1"/>
              <a:t>tématy</a:t>
            </a:r>
            <a:r>
              <a:rPr lang="en-US" dirty="0"/>
              <a:t> u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obecného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a to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rovinách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pPr algn="just"/>
            <a:r>
              <a:rPr lang="cs-CZ" b="1" dirty="0" err="1"/>
              <a:t>Předchoz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byly</a:t>
            </a:r>
            <a:r>
              <a:rPr lang="en-US" b="1" dirty="0"/>
              <a:t> </a:t>
            </a:r>
            <a:r>
              <a:rPr lang="en-US" b="1" dirty="0" err="1"/>
              <a:t>vybrány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mnoha</a:t>
            </a:r>
            <a:r>
              <a:rPr lang="en-US" b="1" dirty="0"/>
              <a:t> </a:t>
            </a:r>
            <a:r>
              <a:rPr lang="en-US" b="1" dirty="0" err="1"/>
              <a:t>vytvořených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avšak</a:t>
            </a:r>
            <a:r>
              <a:rPr lang="en-US" b="1" dirty="0" smtClean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mála</a:t>
            </a:r>
            <a:r>
              <a:rPr lang="en-US" b="1" dirty="0"/>
              <a:t> </a:t>
            </a:r>
            <a:r>
              <a:rPr lang="en-US" b="1" dirty="0" err="1"/>
              <a:t>sdílených</a:t>
            </a:r>
            <a:r>
              <a:rPr lang="en-US" b="1" dirty="0"/>
              <a:t>.</a:t>
            </a:r>
            <a:endParaRPr lang="cs-CZ" dirty="0"/>
          </a:p>
          <a:p>
            <a:pPr algn="l"/>
            <a:r>
              <a:rPr lang="cs-CZ" b="1" dirty="0"/>
              <a:t>Vhodných výukových materiálů je celkově st</a:t>
            </a:r>
            <a:r>
              <a:rPr lang="en-US" b="1" dirty="0" err="1"/>
              <a:t>ále</a:t>
            </a:r>
            <a:r>
              <a:rPr lang="en-US" b="1" dirty="0"/>
              <a:t> </a:t>
            </a:r>
            <a:r>
              <a:rPr lang="en-US" b="1" dirty="0" err="1"/>
              <a:t>málo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b="1" dirty="0"/>
              <a:t>Mnohé školy vyžaduj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tvorbu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 </a:t>
            </a:r>
            <a:r>
              <a:rPr lang="en-US" b="1" dirty="0" err="1"/>
              <a:t>přímo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učitelích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. </a:t>
            </a:r>
            <a:endParaRPr lang="cs-CZ" dirty="0"/>
          </a:p>
          <a:p>
            <a:pPr algn="just"/>
            <a:r>
              <a:rPr lang="cs-CZ" b="1" dirty="0"/>
              <a:t>Tvorba kvalitních výukových materiálů je </a:t>
            </a:r>
            <a:r>
              <a:rPr lang="cs-CZ" b="1" dirty="0" err="1"/>
              <a:t>extr</a:t>
            </a:r>
            <a:r>
              <a:rPr lang="en-US" b="1" dirty="0" err="1"/>
              <a:t>émně</a:t>
            </a:r>
            <a:r>
              <a:rPr lang="en-US" b="1" dirty="0"/>
              <a:t> </a:t>
            </a:r>
            <a:r>
              <a:rPr lang="en-US" b="1" dirty="0" err="1"/>
              <a:t>náročná</a:t>
            </a:r>
            <a:r>
              <a:rPr lang="en-US" b="1" dirty="0"/>
              <a:t> </a:t>
            </a:r>
            <a:r>
              <a:rPr lang="en-US" b="1" dirty="0" err="1"/>
              <a:t>jak</a:t>
            </a:r>
            <a:r>
              <a:rPr lang="en-US" b="1" dirty="0"/>
              <a:t> </a:t>
            </a:r>
            <a:r>
              <a:rPr lang="en-US" b="1" dirty="0" err="1" smtClean="0"/>
              <a:t>časově</a:t>
            </a:r>
            <a:r>
              <a:rPr lang="cs-CZ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odborně</a:t>
            </a:r>
            <a:r>
              <a:rPr lang="en-US" b="1" dirty="0"/>
              <a:t>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11279"/>
            <a:ext cx="10041467" cy="5446721"/>
          </a:xfrm>
        </p:spPr>
        <p:txBody>
          <a:bodyPr>
            <a:noAutofit/>
          </a:bodyPr>
          <a:lstStyle/>
          <a:p>
            <a:r>
              <a:rPr lang="cs-CZ" b="1" dirty="0"/>
              <a:t>Naše praxe ve v</a:t>
            </a:r>
            <a:r>
              <a:rPr lang="en-US" b="1" dirty="0" err="1"/>
              <a:t>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endParaRPr lang="cs-CZ" dirty="0"/>
          </a:p>
          <a:p>
            <a:pPr algn="l"/>
            <a:r>
              <a:rPr lang="cs-CZ" dirty="0"/>
              <a:t>Pracovní </a:t>
            </a:r>
            <a:r>
              <a:rPr lang="cs-CZ" dirty="0" err="1"/>
              <a:t>č</a:t>
            </a:r>
            <a:r>
              <a:rPr lang="en-US" dirty="0" err="1"/>
              <a:t>ást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 – </a:t>
            </a:r>
            <a:r>
              <a:rPr lang="en-US" dirty="0" err="1"/>
              <a:t>diskuse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 smtClean="0"/>
              <a:t>skupinách</a:t>
            </a:r>
            <a:endParaRPr lang="en-US" dirty="0" smtClean="0"/>
          </a:p>
          <a:p>
            <a:pPr algn="l"/>
            <a:endParaRPr lang="cs-CZ" dirty="0"/>
          </a:p>
          <a:p>
            <a:pPr algn="l"/>
            <a:r>
              <a:rPr lang="cs-CZ" b="1" dirty="0"/>
              <a:t>Naše školy a naše zkušenosti s v</a:t>
            </a:r>
            <a:r>
              <a:rPr lang="en-US" b="1" dirty="0" err="1"/>
              <a:t>ýukou</a:t>
            </a:r>
            <a:r>
              <a:rPr lang="en-US" b="1" dirty="0"/>
              <a:t> </a:t>
            </a:r>
            <a:r>
              <a:rPr lang="en-US" b="1" dirty="0" err="1"/>
              <a:t>odborného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endParaRPr lang="cs-CZ" dirty="0"/>
          </a:p>
          <a:p>
            <a:pPr algn="just"/>
            <a:r>
              <a:rPr lang="cs-CZ" dirty="0"/>
              <a:t>- lokalita a typ </a:t>
            </a:r>
            <a:r>
              <a:rPr lang="cs-CZ" dirty="0" err="1"/>
              <a:t>vaš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školy</a:t>
            </a:r>
            <a:endParaRPr lang="cs-CZ" dirty="0"/>
          </a:p>
          <a:p>
            <a:pPr algn="just"/>
            <a:r>
              <a:rPr lang="cs-CZ" dirty="0"/>
              <a:t>- </a:t>
            </a:r>
            <a:r>
              <a:rPr lang="cs-CZ" dirty="0" err="1"/>
              <a:t>vyučovan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</a:t>
            </a:r>
            <a:endParaRPr lang="cs-CZ" dirty="0"/>
          </a:p>
          <a:p>
            <a:pPr algn="just"/>
            <a:r>
              <a:rPr lang="cs-CZ" dirty="0"/>
              <a:t>- jak se typ školy </a:t>
            </a:r>
            <a:r>
              <a:rPr lang="cs-CZ" dirty="0" err="1"/>
              <a:t>odr</a:t>
            </a:r>
            <a:r>
              <a:rPr lang="en-US" dirty="0" err="1"/>
              <a:t>áží</a:t>
            </a:r>
            <a:r>
              <a:rPr lang="en-US" dirty="0"/>
              <a:t> v 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.: je-li </a:t>
            </a:r>
            <a:r>
              <a:rPr lang="en-US" dirty="0" err="1"/>
              <a:t>vyučován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s</a:t>
            </a:r>
            <a:r>
              <a:rPr lang="en-US" dirty="0"/>
              <a:t> </a:t>
            </a:r>
            <a:r>
              <a:rPr lang="en-US" dirty="0" err="1"/>
              <a:t>ohledem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speciální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zásobu</a:t>
            </a:r>
            <a:r>
              <a:rPr lang="en-US" dirty="0"/>
              <a:t> a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/>
              <a:t>běžných</a:t>
            </a:r>
            <a:r>
              <a:rPr lang="en-US" dirty="0"/>
              <a:t> </a:t>
            </a:r>
            <a:r>
              <a:rPr lang="en-US" dirty="0" err="1"/>
              <a:t>učebnic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k </a:t>
            </a:r>
            <a:r>
              <a:rPr lang="en-US" dirty="0" err="1"/>
              <a:t>maturitě</a:t>
            </a:r>
            <a:r>
              <a:rPr lang="en-US" dirty="0"/>
              <a:t>) </a:t>
            </a:r>
            <a:endParaRPr lang="cs-CZ" dirty="0"/>
          </a:p>
          <a:p>
            <a:pPr algn="just"/>
            <a:r>
              <a:rPr lang="cs-CZ" dirty="0"/>
              <a:t>- jaké jsou potřeby vyučuj</a:t>
            </a:r>
            <a:r>
              <a:rPr lang="en-US" dirty="0" err="1"/>
              <a:t>ících</a:t>
            </a:r>
            <a:r>
              <a:rPr lang="en-US" dirty="0"/>
              <a:t> a s </a:t>
            </a:r>
            <a:r>
              <a:rPr lang="en-US" dirty="0" err="1"/>
              <a:t>jakými</a:t>
            </a:r>
            <a:r>
              <a:rPr lang="en-US" dirty="0"/>
              <a:t> </a:t>
            </a:r>
            <a:r>
              <a:rPr lang="en-US" dirty="0" err="1"/>
              <a:t>obtížemi</a:t>
            </a:r>
            <a:r>
              <a:rPr lang="en-US" dirty="0"/>
              <a:t> se </a:t>
            </a:r>
            <a:r>
              <a:rPr lang="en-US" dirty="0" err="1"/>
              <a:t>setkáváte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odborného cizího jazyka – společné shrnutí diskuse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 smtClean="0"/>
              <a:t>- Na </a:t>
            </a:r>
            <a:r>
              <a:rPr lang="cs-CZ" dirty="0"/>
              <a:t>jaké </a:t>
            </a:r>
            <a:r>
              <a:rPr lang="cs-CZ" b="1" dirty="0"/>
              <a:t>problémy</a:t>
            </a:r>
            <a:r>
              <a:rPr lang="cs-CZ" dirty="0"/>
              <a:t> jste při diskusi narazili, s jak</a:t>
            </a:r>
            <a:r>
              <a:rPr lang="en-US" dirty="0" err="1"/>
              <a:t>ými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 smtClean="0"/>
              <a:t>setkáv</a:t>
            </a:r>
            <a:r>
              <a:rPr lang="cs-CZ" dirty="0" err="1" smtClean="0"/>
              <a:t>ají</a:t>
            </a:r>
            <a:r>
              <a:rPr lang="en-US" dirty="0" smtClean="0"/>
              <a:t>?</a:t>
            </a:r>
            <a:endParaRPr lang="cs-CZ" dirty="0"/>
          </a:p>
          <a:p>
            <a:pPr algn="just"/>
            <a:r>
              <a:rPr lang="cs-CZ" dirty="0" smtClean="0"/>
              <a:t>- Jaké</a:t>
            </a:r>
            <a:r>
              <a:rPr lang="cs-CZ" b="1" dirty="0" smtClean="0"/>
              <a:t> </a:t>
            </a:r>
            <a:r>
              <a:rPr lang="cs-CZ" b="1" dirty="0"/>
              <a:t>materiály</a:t>
            </a:r>
            <a:r>
              <a:rPr lang="cs-CZ" dirty="0"/>
              <a:t> k výuce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/</a:t>
            </a:r>
            <a:r>
              <a:rPr lang="en-US" dirty="0" err="1"/>
              <a:t>zpracováváte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témata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Jaké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?</a:t>
            </a:r>
            <a:endParaRPr lang="cs-CZ" dirty="0"/>
          </a:p>
          <a:p>
            <a:pPr algn="just"/>
            <a:r>
              <a:rPr lang="cs-CZ" dirty="0" smtClean="0"/>
              <a:t>- Jak </a:t>
            </a:r>
            <a:r>
              <a:rPr lang="cs-CZ" b="1" dirty="0" err="1"/>
              <a:t>obtížn</a:t>
            </a:r>
            <a:r>
              <a:rPr lang="en-US" b="1" dirty="0" err="1"/>
              <a:t>á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Měli </a:t>
            </a:r>
            <a:r>
              <a:rPr lang="cs-CZ" dirty="0"/>
              <a:t>by </a:t>
            </a:r>
            <a:r>
              <a:rPr lang="cs-CZ" dirty="0" err="1"/>
              <a:t>odborn</a:t>
            </a:r>
            <a:r>
              <a:rPr lang="en-US" dirty="0"/>
              <a:t>ý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vyučovat</a:t>
            </a:r>
            <a:r>
              <a:rPr lang="en-US" dirty="0"/>
              <a:t> </a:t>
            </a:r>
            <a:r>
              <a:rPr lang="en-US" b="1" dirty="0" err="1"/>
              <a:t>odborníci</a:t>
            </a:r>
            <a:r>
              <a:rPr lang="en-US" b="1" dirty="0"/>
              <a:t> z </a:t>
            </a:r>
            <a:r>
              <a:rPr lang="en-US" b="1" dirty="0" err="1"/>
              <a:t>praxe</a:t>
            </a:r>
            <a:r>
              <a:rPr lang="en-US" dirty="0"/>
              <a:t> se </a:t>
            </a:r>
            <a:r>
              <a:rPr lang="en-US" dirty="0" err="1"/>
              <a:t>zkušeností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nebo</a:t>
            </a:r>
            <a:r>
              <a:rPr lang="en-US" b="1" dirty="0" smtClean="0"/>
              <a:t> </a:t>
            </a:r>
            <a:r>
              <a:rPr lang="en-US" b="1" dirty="0" err="1"/>
              <a:t>spíše</a:t>
            </a:r>
            <a:r>
              <a:rPr lang="en-US" b="1" dirty="0"/>
              <a:t> </a:t>
            </a:r>
            <a:r>
              <a:rPr lang="en-US" b="1" dirty="0" err="1"/>
              <a:t>sami</a:t>
            </a:r>
            <a:r>
              <a:rPr lang="en-US" b="1" dirty="0"/>
              <a:t> </a:t>
            </a:r>
            <a:r>
              <a:rPr lang="en-US" b="1" dirty="0" err="1"/>
              <a:t>učitelé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1337732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Prezenční </a:t>
            </a:r>
            <a:r>
              <a:rPr lang="cs-CZ" b="1" dirty="0" smtClean="0"/>
              <a:t>část</a:t>
            </a:r>
            <a:endParaRPr lang="cs-CZ" dirty="0"/>
          </a:p>
          <a:p>
            <a:r>
              <a:rPr lang="cs-CZ" u="sng" dirty="0"/>
              <a:t>Obsah školení: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u="sng" dirty="0"/>
              <a:t>Tematický blok </a:t>
            </a:r>
            <a:r>
              <a:rPr lang="cs-CZ" b="1" u="sng" dirty="0" smtClean="0"/>
              <a:t>č.1</a:t>
            </a:r>
            <a:endParaRPr lang="cs-CZ" dirty="0"/>
          </a:p>
          <a:p>
            <a:pPr algn="l"/>
            <a:r>
              <a:rPr lang="cs-CZ" dirty="0" smtClean="0"/>
              <a:t>Prezenční </a:t>
            </a:r>
            <a:r>
              <a:rPr lang="cs-CZ" dirty="0"/>
              <a:t>školení učitelů cizího jazyka na SOŠ (6 hodin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/>
              <a:t> </a:t>
            </a:r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1</a:t>
            </a:r>
            <a:r>
              <a:rPr lang="cs-CZ" dirty="0" smtClean="0"/>
              <a:t> 	Odborný </a:t>
            </a:r>
            <a:r>
              <a:rPr lang="cs-CZ" dirty="0"/>
              <a:t>cizí jazyk a jeho výuka na SOŠ (3 hodiny</a:t>
            </a:r>
            <a:r>
              <a:rPr lang="cs-CZ" dirty="0" smtClean="0"/>
              <a:t>)</a:t>
            </a:r>
            <a:endParaRPr lang="cs-CZ" dirty="0"/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2</a:t>
            </a:r>
            <a:r>
              <a:rPr lang="cs-CZ" dirty="0" smtClean="0"/>
              <a:t>	Představení </a:t>
            </a:r>
            <a:r>
              <a:rPr lang="cs-CZ" dirty="0"/>
              <a:t>projektu </a:t>
            </a:r>
            <a:r>
              <a:rPr lang="cs-CZ" dirty="0" smtClean="0"/>
              <a:t>Podpora učitelům </a:t>
            </a:r>
            <a:r>
              <a:rPr lang="cs-CZ" dirty="0"/>
              <a:t>(3 hodiny)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Závěrečná diskuse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Téma č. 2 </a:t>
            </a:r>
            <a:r>
              <a:rPr lang="cs-CZ" b="1" dirty="0" smtClean="0"/>
              <a:t>- Představen</a:t>
            </a:r>
            <a:r>
              <a:rPr lang="en-US" b="1" dirty="0"/>
              <a:t>í </a:t>
            </a:r>
            <a:r>
              <a:rPr lang="en-US" b="1" dirty="0" err="1"/>
              <a:t>projektu</a:t>
            </a:r>
            <a:r>
              <a:rPr lang="en-US" b="1" dirty="0"/>
              <a:t> </a:t>
            </a:r>
            <a:r>
              <a:rPr lang="cs-CZ" b="1" dirty="0" smtClean="0"/>
              <a:t>Podpora učitelům</a:t>
            </a:r>
            <a:r>
              <a:rPr lang="en-US" b="1" dirty="0" smtClean="0"/>
              <a:t> </a:t>
            </a:r>
            <a:r>
              <a:rPr lang="en-US" b="1" dirty="0"/>
              <a:t>– 3 </a:t>
            </a:r>
            <a:r>
              <a:rPr lang="en-US" b="1" dirty="0" err="1"/>
              <a:t>hodiny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c</a:t>
            </a:r>
            <a:r>
              <a:rPr lang="cs-CZ" dirty="0" smtClean="0"/>
              <a:t>íle</a:t>
            </a:r>
            <a:r>
              <a:rPr lang="cs-CZ" dirty="0"/>
              <a:t>, cílová skupina, </a:t>
            </a:r>
            <a:r>
              <a:rPr lang="cs-CZ" dirty="0" err="1"/>
              <a:t>klíčov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výstupy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</a:t>
            </a:r>
            <a:r>
              <a:rPr lang="cs-CZ" dirty="0"/>
              <a:t>na </a:t>
            </a:r>
            <a:r>
              <a:rPr lang="cs-CZ" dirty="0" err="1"/>
              <a:t>interaktivn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učebnici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ístup</a:t>
            </a:r>
            <a:r>
              <a:rPr lang="en-US" dirty="0"/>
              <a:t> k 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6483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Cíle</a:t>
            </a:r>
            <a:endParaRPr lang="cs-CZ" dirty="0"/>
          </a:p>
          <a:p>
            <a:pPr lvl="0" algn="just"/>
            <a:r>
              <a:rPr lang="cs-CZ" b="1" dirty="0"/>
              <a:t>zefektivnění výuky cizích jazyků</a:t>
            </a:r>
            <a:r>
              <a:rPr lang="cs-CZ" dirty="0"/>
              <a:t> v odborných školách tak, aby </a:t>
            </a:r>
            <a:r>
              <a:rPr lang="cs-CZ" dirty="0" smtClean="0"/>
              <a:t>žáci byli </a:t>
            </a:r>
            <a:r>
              <a:rPr lang="cs-CZ" dirty="0"/>
              <a:t>připraveni nejen na maturitní zkoušku, případě u učilišť na závěrečnou zkoušku, ale především </a:t>
            </a:r>
            <a:r>
              <a:rPr lang="cs-CZ" dirty="0" smtClean="0"/>
              <a:t>na komunikaci </a:t>
            </a:r>
            <a:r>
              <a:rPr lang="cs-CZ" dirty="0"/>
              <a:t>v rámci své dané studované odbornosti pro vstup na trh </a:t>
            </a:r>
            <a:r>
              <a:rPr lang="cs-CZ" dirty="0" smtClean="0"/>
              <a:t>práce</a:t>
            </a:r>
            <a:br>
              <a:rPr lang="cs-CZ" dirty="0" smtClean="0"/>
            </a:br>
            <a:endParaRPr lang="cs-CZ" dirty="0"/>
          </a:p>
          <a:p>
            <a:pPr lvl="0" algn="just"/>
            <a:r>
              <a:rPr lang="cs-CZ" b="1" dirty="0"/>
              <a:t>proškolení učitelů cizích jazyků</a:t>
            </a:r>
            <a:r>
              <a:rPr lang="cs-CZ" dirty="0"/>
              <a:t> pro výuku odborného cizího jazyka tak, aby byli schopni vzdělávat každého žáka k </a:t>
            </a:r>
            <a:r>
              <a:rPr lang="cs-CZ" dirty="0" smtClean="0"/>
              <a:t>maximálnímu využívání </a:t>
            </a:r>
            <a:r>
              <a:rPr lang="cs-CZ" dirty="0"/>
              <a:t>jeho vlastního potenciálu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k </a:t>
            </a:r>
            <a:r>
              <a:rPr lang="cs-CZ" dirty="0"/>
              <a:t>rozvoji kompetencí potřebných pro vstup na trh </a:t>
            </a:r>
            <a:r>
              <a:rPr lang="cs-CZ" dirty="0" smtClean="0"/>
              <a:t>práce</a:t>
            </a:r>
            <a:endParaRPr lang="cs-CZ" dirty="0"/>
          </a:p>
          <a:p>
            <a:pPr algn="just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579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Cílová </a:t>
            </a:r>
            <a:r>
              <a:rPr lang="cs-CZ" b="1" dirty="0" smtClean="0"/>
              <a:t>skupina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pedagogičtí pracovníci středních a vyšších odborných škol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žáci středních a vyšších odborných škol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5298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 err="1"/>
              <a:t>Klíčov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 smtClean="0"/>
              <a:t>výstupy</a:t>
            </a:r>
            <a:endParaRPr lang="en-US" b="1" dirty="0" smtClean="0"/>
          </a:p>
          <a:p>
            <a:endParaRPr lang="cs-CZ" dirty="0"/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pedagogičtí pracovníci proškolení</a:t>
            </a:r>
            <a:r>
              <a:rPr lang="cs-CZ" dirty="0"/>
              <a:t> tak, aby byli schopni efektivně využívat potenciál každého žáka k jeho kompetenčnímu rozvoji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soubor interaktivních učebních materiálů</a:t>
            </a:r>
            <a:r>
              <a:rPr lang="cs-CZ" dirty="0"/>
              <a:t> – interaktivní učebnice pro efektivní výuku odborné angličtiny</a:t>
            </a:r>
          </a:p>
          <a:p>
            <a:pPr algn="just"/>
            <a:r>
              <a:rPr lang="cs-CZ" dirty="0"/>
              <a:t>Bude vytvořeno celkem 54 ucelených programů. Studijními a didaktickými oporami programů budou digitální materiály – interaktivní učebnice pro výuku odborného cizího jazyka pro jednotlivé obory vzdělání.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3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 smtClean="0"/>
              <a:t>Požadavky na </a:t>
            </a:r>
            <a:r>
              <a:rPr lang="cs-CZ" b="1" dirty="0" err="1" smtClean="0"/>
              <a:t>interaktivn</a:t>
            </a:r>
            <a:r>
              <a:rPr lang="en-US" b="1" dirty="0" err="1" smtClean="0"/>
              <a:t>í</a:t>
            </a:r>
            <a:r>
              <a:rPr lang="en-US" b="1" dirty="0" smtClean="0"/>
              <a:t> </a:t>
            </a:r>
            <a:r>
              <a:rPr lang="en-US" b="1" dirty="0" err="1" smtClean="0"/>
              <a:t>učebnici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 smtClean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digitální podoba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formát použitelný na běžném PC ve škole a doma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originální výukový obsah odpovídající svým zaměřením a rozsahem RVP oboru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volně přístupná výuková  sada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Přístup realizátora k tvorbě výukových </a:t>
            </a:r>
            <a:r>
              <a:rPr lang="cs-CZ" b="1" dirty="0" smtClean="0"/>
              <a:t>materiálů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dodržení a splnění výukového obsahu aktivity č. 6 dle </a:t>
            </a:r>
            <a:r>
              <a:rPr lang="cs-CZ" dirty="0" err="1"/>
              <a:t>PŽaP</a:t>
            </a:r>
            <a:r>
              <a:rPr lang="cs-CZ" dirty="0"/>
              <a:t> – specifická část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digitální materiály členěny dle jazykových úrovní A1, A2, B1 dle SERR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materiály zaměřeny na odbornou slovní zásobu pro použití v praxi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2. hodina</a:t>
            </a:r>
            <a:endParaRPr lang="cs-CZ" dirty="0"/>
          </a:p>
          <a:p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w</a:t>
            </a:r>
            <a:r>
              <a:rPr lang="cs-CZ" dirty="0" smtClean="0"/>
              <a:t>ebové </a:t>
            </a:r>
            <a:r>
              <a:rPr lang="cs-CZ" dirty="0"/>
              <a:t>stránky projektu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se pracuje s interaktivní učebnic</a:t>
            </a:r>
            <a:r>
              <a:rPr lang="en-US" dirty="0" err="1"/>
              <a:t>í</a:t>
            </a:r>
            <a:endParaRPr lang="cs-CZ" dirty="0"/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Webové </a:t>
            </a:r>
            <a:r>
              <a:rPr lang="cs-CZ" b="1"/>
              <a:t>stránky </a:t>
            </a:r>
            <a:r>
              <a:rPr lang="cs-CZ" b="1" smtClean="0"/>
              <a:t>projektu</a:t>
            </a:r>
            <a:br>
              <a:rPr lang="cs-CZ" b="1" smtClean="0"/>
            </a:br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podporaucitelum.cz</a:t>
            </a:r>
            <a:r>
              <a:rPr lang="cs-CZ" dirty="0"/>
              <a:t>/puc/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7" y="1093066"/>
            <a:ext cx="6218926" cy="4671868"/>
          </a:xfrm>
          <a:prstGeom prst="rect">
            <a:avLst/>
          </a:prstGeom>
          <a:effectLst>
            <a:outerShdw blurRad="419100" dist="38100" dir="5400000" sx="102000" sy="102000" algn="t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4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3. hodina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cs-CZ" dirty="0"/>
              <a:t>d</a:t>
            </a:r>
            <a:r>
              <a:rPr lang="cs-CZ" dirty="0" smtClean="0"/>
              <a:t>iskuse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smtClean="0"/>
              <a:t>Téma č. 1 - </a:t>
            </a:r>
            <a:r>
              <a:rPr lang="cs-CZ" b="1" dirty="0" err="1" smtClean="0"/>
              <a:t>Odborn</a:t>
            </a:r>
            <a:r>
              <a:rPr lang="en-US" b="1" dirty="0" err="1"/>
              <a:t>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a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SOŠ – 3 </a:t>
            </a:r>
            <a:r>
              <a:rPr lang="en-US" b="1" dirty="0" err="1" smtClean="0"/>
              <a:t>hodiny</a:t>
            </a:r>
            <a:endParaRPr lang="en-US" b="1" dirty="0" smtClean="0"/>
          </a:p>
          <a:p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přítomného</a:t>
            </a:r>
            <a:r>
              <a:rPr lang="en-US" dirty="0"/>
              <a:t> </a:t>
            </a:r>
            <a:r>
              <a:rPr lang="en-US" dirty="0" err="1"/>
              <a:t>realizačního</a:t>
            </a:r>
            <a:r>
              <a:rPr lang="en-US" dirty="0"/>
              <a:t> </a:t>
            </a:r>
            <a:r>
              <a:rPr lang="en-US" dirty="0" err="1"/>
              <a:t>týmu</a:t>
            </a:r>
            <a:r>
              <a:rPr lang="en-US" dirty="0"/>
              <a:t> </a:t>
            </a:r>
            <a:r>
              <a:rPr lang="en-US" dirty="0" err="1" smtClean="0"/>
              <a:t>projektu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přítomných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– </a:t>
            </a:r>
            <a:r>
              <a:rPr lang="en-US" dirty="0" err="1"/>
              <a:t>účastníků</a:t>
            </a:r>
            <a:r>
              <a:rPr lang="en-US" dirty="0"/>
              <a:t> </a:t>
            </a:r>
            <a:r>
              <a:rPr lang="en-US" dirty="0" err="1"/>
              <a:t>prezenčního</a:t>
            </a:r>
            <a:r>
              <a:rPr lang="en-US" dirty="0"/>
              <a:t> </a:t>
            </a:r>
            <a:r>
              <a:rPr lang="en-US" dirty="0" err="1" smtClean="0"/>
              <a:t>školení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definujeme odborný cizí jazyk (OCJ) na </a:t>
            </a:r>
            <a:r>
              <a:rPr lang="cs-CZ" dirty="0" err="1"/>
              <a:t>středn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školách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2628" y="1190096"/>
            <a:ext cx="9144000" cy="23876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 za pozornost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337733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Odborný cizí jazyk a jeho výuka na  SOŠ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dirty="0"/>
              <a:t>Definice odborného cizího jazyka </a:t>
            </a:r>
            <a:endParaRPr lang="cs-CZ" dirty="0"/>
          </a:p>
          <a:p>
            <a:pPr algn="just"/>
            <a:r>
              <a:rPr lang="cs-CZ" dirty="0"/>
              <a:t>Odborným jazykem rozumíme jazykový subsystém, který je souborem všech </a:t>
            </a:r>
            <a:r>
              <a:rPr lang="cs-CZ" dirty="0" err="1"/>
              <a:t>jazykov</a:t>
            </a:r>
            <a:r>
              <a:rPr lang="en-US" dirty="0" err="1"/>
              <a:t>ých</a:t>
            </a:r>
            <a:r>
              <a:rPr lang="en-US" dirty="0"/>
              <a:t> </a:t>
            </a:r>
            <a:r>
              <a:rPr lang="en-US" dirty="0" err="1" smtClean="0"/>
              <a:t>prostředků</a:t>
            </a:r>
            <a:r>
              <a:rPr lang="en-US" dirty="0" smtClean="0"/>
              <a:t> </a:t>
            </a:r>
            <a:r>
              <a:rPr lang="en-US" dirty="0" err="1"/>
              <a:t>sloužících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odborníky</a:t>
            </a:r>
            <a:r>
              <a:rPr lang="en-US" dirty="0"/>
              <a:t> o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problematice</a:t>
            </a:r>
            <a:r>
              <a:rPr lang="en-US" dirty="0"/>
              <a:t>. </a:t>
            </a:r>
            <a:r>
              <a:rPr lang="en-US" dirty="0" err="1"/>
              <a:t>Odborný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je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obecném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sdělovacím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a </a:t>
            </a:r>
            <a:r>
              <a:rPr lang="en-US" dirty="0" err="1"/>
              <a:t>rozvíjet</a:t>
            </a:r>
            <a:r>
              <a:rPr lang="en-US" dirty="0"/>
              <a:t> se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</a:t>
            </a:r>
            <a:r>
              <a:rPr lang="en-US" dirty="0" err="1"/>
              <a:t>ním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sz="1800" dirty="0"/>
              <a:t>(Milena Dvoř</a:t>
            </a:r>
            <a:r>
              <a:rPr lang="en-US" sz="1800" dirty="0" err="1"/>
              <a:t>áková</a:t>
            </a:r>
            <a:r>
              <a:rPr lang="en-US" sz="1800" dirty="0"/>
              <a:t>, </a:t>
            </a:r>
            <a:r>
              <a:rPr lang="en-US" sz="1800" dirty="0" err="1"/>
              <a:t>PhDr</a:t>
            </a:r>
            <a:r>
              <a:rPr lang="en-US" sz="1800" dirty="0"/>
              <a:t>., Mgr., MBA, </a:t>
            </a:r>
            <a:r>
              <a:rPr lang="en-US" sz="1800" dirty="0" err="1"/>
              <a:t>Česká</a:t>
            </a:r>
            <a:r>
              <a:rPr lang="en-US" sz="1800" dirty="0"/>
              <a:t> </a:t>
            </a:r>
            <a:r>
              <a:rPr lang="en-US" sz="1800" dirty="0" err="1"/>
              <a:t>zemědělská</a:t>
            </a:r>
            <a:r>
              <a:rPr lang="en-US" sz="1800" dirty="0"/>
              <a:t> </a:t>
            </a:r>
            <a:r>
              <a:rPr lang="en-US" sz="1800" dirty="0" err="1"/>
              <a:t>univerzita</a:t>
            </a:r>
            <a:r>
              <a:rPr lang="en-US" sz="1800" dirty="0"/>
              <a:t> v </a:t>
            </a:r>
            <a:r>
              <a:rPr lang="en-US" sz="1800" dirty="0" err="1"/>
              <a:t>Praze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PEF</a:t>
            </a:r>
            <a:r>
              <a:rPr lang="en-US" sz="1800" dirty="0"/>
              <a:t>, </a:t>
            </a:r>
            <a:r>
              <a:rPr lang="en-US" sz="1800" dirty="0" err="1"/>
              <a:t>katedra</a:t>
            </a:r>
            <a:r>
              <a:rPr lang="en-US" sz="1800" dirty="0"/>
              <a:t> </a:t>
            </a:r>
            <a:r>
              <a:rPr lang="en-US" sz="1800" dirty="0" err="1"/>
              <a:t>jazyků</a:t>
            </a:r>
            <a:r>
              <a:rPr lang="en-US" sz="1800" dirty="0"/>
              <a:t>, 165 21 Praha 6-Suchdol</a:t>
            </a:r>
            <a:endParaRPr lang="cs-CZ" sz="1800" dirty="0"/>
          </a:p>
          <a:p>
            <a:pPr algn="l"/>
            <a:r>
              <a:rPr lang="cs-CZ" sz="1800" dirty="0"/>
              <a:t>http://</a:t>
            </a:r>
            <a:r>
              <a:rPr lang="cs-CZ" sz="1800" dirty="0" err="1"/>
              <a:t>www.agris.cz</a:t>
            </a:r>
            <a:r>
              <a:rPr lang="cs-CZ" sz="1800" dirty="0"/>
              <a:t>/</a:t>
            </a:r>
            <a:r>
              <a:rPr lang="cs-CZ" sz="1800" dirty="0" err="1"/>
              <a:t>clanek</a:t>
            </a:r>
            <a:r>
              <a:rPr lang="cs-CZ" sz="1800" dirty="0"/>
              <a:t>/104253)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95" y="1280789"/>
            <a:ext cx="5378256" cy="4279806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Charakteristické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znaky</a:t>
            </a:r>
            <a:r>
              <a:rPr lang="en-US" b="1" dirty="0" smtClean="0"/>
              <a:t> </a:t>
            </a:r>
            <a:r>
              <a:rPr lang="en-US" b="1" dirty="0" err="1" smtClean="0"/>
              <a:t>termínů</a:t>
            </a:r>
            <a:r>
              <a:rPr lang="en-US" b="1" dirty="0" smtClean="0"/>
              <a:t> </a:t>
            </a:r>
            <a:r>
              <a:rPr lang="en-US" b="1" dirty="0" err="1"/>
              <a:t>jsou</a:t>
            </a:r>
            <a:r>
              <a:rPr lang="en-US" b="1" dirty="0"/>
              <a:t>: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</a:t>
            </a:r>
            <a:r>
              <a:rPr lang="en-US" dirty="0" err="1" smtClean="0"/>
              <a:t>ednoznačnost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err="1" smtClean="0"/>
              <a:t>pojmovost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přesnost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derivativnost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odvozenost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internacionalizace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89788" y="1256097"/>
            <a:ext cx="53315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Odborný jazyk </a:t>
            </a:r>
            <a:br>
              <a:rPr lang="cs-CZ" sz="2400" b="1" dirty="0" smtClean="0"/>
            </a:br>
            <a:r>
              <a:rPr lang="cs-CZ" sz="2400" b="1" dirty="0" smtClean="0"/>
              <a:t>je charakterizován </a:t>
            </a:r>
            <a:br>
              <a:rPr lang="cs-CZ" sz="2400" b="1" dirty="0" smtClean="0"/>
            </a:br>
            <a:r>
              <a:rPr lang="cs-CZ" sz="2400" b="1" dirty="0" smtClean="0"/>
              <a:t>těmito determinanty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komunikace</a:t>
            </a:r>
          </a:p>
          <a:p>
            <a:r>
              <a:rPr lang="cs-CZ" sz="2400" dirty="0" smtClean="0"/>
              <a:t>odbornost</a:t>
            </a:r>
          </a:p>
          <a:p>
            <a:r>
              <a:rPr lang="cs-CZ" sz="2400" dirty="0" err="1" smtClean="0"/>
              <a:t>pozn</a:t>
            </a:r>
            <a:r>
              <a:rPr lang="en-US" sz="2400" dirty="0" err="1" smtClean="0"/>
              <a:t>ání</a:t>
            </a:r>
            <a:endParaRPr lang="cs-CZ" sz="2400" dirty="0" smtClean="0"/>
          </a:p>
          <a:p>
            <a:r>
              <a:rPr lang="cs-CZ" sz="2400" dirty="0" smtClean="0"/>
              <a:t>i</a:t>
            </a:r>
            <a:r>
              <a:rPr lang="en-US" sz="2400" dirty="0" err="1" smtClean="0"/>
              <a:t>nformace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475695" y="4863557"/>
            <a:ext cx="977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(Milena Dvoř</a:t>
            </a:r>
            <a:r>
              <a:rPr lang="en-US" dirty="0" err="1"/>
              <a:t>áková</a:t>
            </a:r>
            <a:r>
              <a:rPr lang="en-US" dirty="0"/>
              <a:t>, </a:t>
            </a:r>
            <a:r>
              <a:rPr lang="en-US" dirty="0" err="1"/>
              <a:t>PhDr</a:t>
            </a:r>
            <a:r>
              <a:rPr lang="en-US" dirty="0"/>
              <a:t>., Mgr., MBA,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zemědělská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PEF,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, 165 21 Praha 6-Suchdol)</a:t>
            </a:r>
            <a:endParaRPr lang="cs-CZ" dirty="0"/>
          </a:p>
          <a:p>
            <a:r>
              <a:rPr lang="cs-CZ" dirty="0" smtClean="0"/>
              <a:t> </a:t>
            </a:r>
          </a:p>
          <a:p>
            <a:r>
              <a:rPr lang="cs-CZ" u="sng" dirty="0" smtClean="0"/>
              <a:t>http://</a:t>
            </a:r>
            <a:r>
              <a:rPr lang="cs-CZ" u="sng" dirty="0" err="1" smtClean="0"/>
              <a:t>www.agris.cz</a:t>
            </a:r>
            <a:r>
              <a:rPr lang="cs-CZ" u="sng" dirty="0" smtClean="0"/>
              <a:t>/</a:t>
            </a:r>
            <a:r>
              <a:rPr lang="cs-CZ" u="sng" dirty="0" err="1" smtClean="0"/>
              <a:t>clanek</a:t>
            </a:r>
            <a:r>
              <a:rPr lang="cs-CZ" u="sng" dirty="0" smtClean="0"/>
              <a:t>/104253</a:t>
            </a:r>
            <a:endParaRPr lang="cs-CZ" dirty="0" smtClean="0"/>
          </a:p>
          <a:p>
            <a:r>
              <a:rPr lang="cs-CZ" dirty="0" smtClean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2451703"/>
            <a:ext cx="10041467" cy="5178566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2.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azykové </a:t>
            </a:r>
            <a:r>
              <a:rPr lang="cs-CZ" dirty="0"/>
              <a:t>znalosti ž</a:t>
            </a:r>
            <a:r>
              <a:rPr lang="en-US" dirty="0" err="1"/>
              <a:t>áků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RVP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rovnání </a:t>
            </a:r>
            <a:r>
              <a:rPr lang="cs-CZ" dirty="0"/>
              <a:t>vstupní jazykové úrovně ž</a:t>
            </a:r>
            <a:r>
              <a:rPr lang="en-US" dirty="0" err="1"/>
              <a:t>áků</a:t>
            </a:r>
            <a:r>
              <a:rPr lang="en-US" dirty="0"/>
              <a:t> SOŠ a </a:t>
            </a:r>
            <a:r>
              <a:rPr lang="en-US" dirty="0" err="1"/>
              <a:t>všeobecných</a:t>
            </a:r>
            <a:r>
              <a:rPr lang="en-US" dirty="0"/>
              <a:t> </a:t>
            </a:r>
            <a:r>
              <a:rPr lang="en-US" dirty="0" err="1" smtClean="0"/>
              <a:t>gymnázií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Znalosti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endParaRPr lang="cs-CZ" dirty="0"/>
          </a:p>
          <a:p>
            <a:pPr algn="just"/>
            <a:r>
              <a:rPr lang="cs-CZ" dirty="0"/>
              <a:t>Požadavek na znalost </a:t>
            </a:r>
            <a:r>
              <a:rPr lang="cs-CZ" dirty="0" err="1"/>
              <a:t>odborn</a:t>
            </a:r>
            <a:r>
              <a:rPr lang="en-US" dirty="0" err="1"/>
              <a:t>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u </a:t>
            </a:r>
            <a:r>
              <a:rPr lang="en-US" dirty="0" err="1"/>
              <a:t>absolventů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zaznívá</a:t>
            </a:r>
            <a:r>
              <a:rPr lang="en-US" dirty="0"/>
              <a:t> z </a:t>
            </a:r>
            <a:r>
              <a:rPr lang="en-US" dirty="0" err="1"/>
              <a:t>řad</a:t>
            </a:r>
            <a:r>
              <a:rPr lang="en-US" dirty="0"/>
              <a:t> </a:t>
            </a:r>
            <a:r>
              <a:rPr lang="en-US" dirty="0" err="1"/>
              <a:t>zaměstnavatelů</a:t>
            </a:r>
            <a:r>
              <a:rPr lang="en-US" dirty="0"/>
              <a:t> </a:t>
            </a:r>
            <a:r>
              <a:rPr lang="en-US" dirty="0" err="1"/>
              <a:t>dlouhodobě</a:t>
            </a:r>
            <a:r>
              <a:rPr lang="en-US" dirty="0"/>
              <a:t> a </a:t>
            </a:r>
            <a:r>
              <a:rPr lang="en-US" dirty="0" err="1"/>
              <a:t>opakovaně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Statistická</a:t>
            </a:r>
            <a:r>
              <a:rPr lang="en-US" dirty="0"/>
              <a:t> </a:t>
            </a:r>
            <a:r>
              <a:rPr lang="en-US" dirty="0" err="1"/>
              <a:t>šetření</a:t>
            </a:r>
            <a:r>
              <a:rPr lang="en-US" dirty="0"/>
              <a:t> </a:t>
            </a:r>
            <a:r>
              <a:rPr lang="en-US" dirty="0" err="1"/>
              <a:t>zainteresovaných</a:t>
            </a:r>
            <a:r>
              <a:rPr lang="en-US" dirty="0"/>
              <a:t> </a:t>
            </a:r>
            <a:r>
              <a:rPr lang="en-US" dirty="0" err="1"/>
              <a:t>subjektů</a:t>
            </a:r>
            <a:r>
              <a:rPr lang="en-US" dirty="0"/>
              <a:t> </a:t>
            </a:r>
            <a:r>
              <a:rPr lang="en-US" dirty="0" err="1"/>
              <a:t>opakovaně</a:t>
            </a:r>
            <a:r>
              <a:rPr lang="en-US" dirty="0"/>
              <a:t> </a:t>
            </a:r>
            <a:r>
              <a:rPr lang="en-US" dirty="0" err="1"/>
              <a:t>potvrzují</a:t>
            </a:r>
            <a:r>
              <a:rPr lang="en-US" dirty="0"/>
              <a:t> </a:t>
            </a:r>
            <a:r>
              <a:rPr lang="en-US" b="1" dirty="0" err="1"/>
              <a:t>nedostatečné</a:t>
            </a:r>
            <a:r>
              <a:rPr lang="en-US" b="1" dirty="0"/>
              <a:t> </a:t>
            </a:r>
            <a:r>
              <a:rPr lang="en-US" b="1" dirty="0" err="1"/>
              <a:t>znalosti</a:t>
            </a:r>
            <a:r>
              <a:rPr lang="en-US" b="1" dirty="0"/>
              <a:t> a </a:t>
            </a:r>
            <a:r>
              <a:rPr lang="en-US" b="1" dirty="0" err="1"/>
              <a:t>dovednosti</a:t>
            </a:r>
            <a:r>
              <a:rPr lang="en-US" b="1" dirty="0"/>
              <a:t> </a:t>
            </a:r>
            <a:r>
              <a:rPr lang="en-US" b="1" dirty="0" err="1"/>
              <a:t>absolventů</a:t>
            </a:r>
            <a:r>
              <a:rPr lang="en-US" b="1" dirty="0"/>
              <a:t> </a:t>
            </a:r>
            <a:r>
              <a:rPr lang="en-US" b="1" dirty="0" err="1"/>
              <a:t>především</a:t>
            </a:r>
            <a:r>
              <a:rPr lang="en-US" b="1" dirty="0"/>
              <a:t> </a:t>
            </a:r>
            <a:r>
              <a:rPr lang="en-US" b="1" dirty="0" err="1"/>
              <a:t>technických</a:t>
            </a:r>
            <a:r>
              <a:rPr lang="en-US" b="1" dirty="0"/>
              <a:t> </a:t>
            </a:r>
            <a:r>
              <a:rPr lang="en-US" b="1" dirty="0" err="1"/>
              <a:t>oborů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Požadavky RVP</a:t>
            </a:r>
            <a:endParaRPr lang="cs-CZ" dirty="0"/>
          </a:p>
          <a:p>
            <a:pPr algn="just"/>
            <a:r>
              <a:rPr lang="cs-CZ" dirty="0"/>
              <a:t>Rámcové </a:t>
            </a:r>
            <a:r>
              <a:rPr lang="cs-CZ" dirty="0" err="1"/>
              <a:t>vzděl</a:t>
            </a:r>
            <a:r>
              <a:rPr lang="en-US" dirty="0" err="1"/>
              <a:t>ávací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 </a:t>
            </a:r>
            <a:r>
              <a:rPr lang="en-US" dirty="0" err="1" smtClean="0"/>
              <a:t>vzdělání</a:t>
            </a:r>
            <a:r>
              <a:rPr lang="en-US" dirty="0"/>
              <a:t> </a:t>
            </a:r>
            <a:r>
              <a:rPr lang="en-US" dirty="0" err="1" smtClean="0"/>
              <a:t>kvantitativně</a:t>
            </a:r>
            <a:r>
              <a:rPr lang="cs-CZ" dirty="0" smtClean="0"/>
              <a:t> </a:t>
            </a:r>
            <a:r>
              <a:rPr lang="en-US" dirty="0" err="1" smtClean="0"/>
              <a:t>stanovují</a:t>
            </a:r>
            <a:r>
              <a:rPr lang="en-US" dirty="0" smtClean="0"/>
              <a:t>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Nicméně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školního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2014/2015 </a:t>
            </a:r>
            <a:r>
              <a:rPr lang="en-US" dirty="0" err="1"/>
              <a:t>dokládají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/>
              <a:t>téměř</a:t>
            </a:r>
            <a:r>
              <a:rPr lang="en-US" b="1" dirty="0"/>
              <a:t> </a:t>
            </a:r>
            <a:r>
              <a:rPr lang="en-US" b="1" dirty="0" err="1"/>
              <a:t>polovině</a:t>
            </a:r>
            <a:r>
              <a:rPr lang="en-US" b="1" dirty="0"/>
              <a:t> </a:t>
            </a:r>
            <a:r>
              <a:rPr lang="en-US" b="1" dirty="0" err="1"/>
              <a:t>středních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</a:t>
            </a:r>
            <a:r>
              <a:rPr lang="en-US" b="1" dirty="0"/>
              <a:t> se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vůbec</a:t>
            </a:r>
            <a:r>
              <a:rPr lang="en-US" b="1" dirty="0"/>
              <a:t> </a:t>
            </a:r>
            <a:r>
              <a:rPr lang="en-US" b="1" dirty="0" err="1"/>
              <a:t>nevyučuje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sz="1800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Srovnání vstupní jazykové úrovně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r>
              <a:rPr lang="en-US" b="1" dirty="0"/>
              <a:t> SOŠ a </a:t>
            </a:r>
            <a:r>
              <a:rPr lang="en-US" b="1" dirty="0" err="1"/>
              <a:t>všeobecných</a:t>
            </a:r>
            <a:r>
              <a:rPr lang="en-US" b="1" dirty="0"/>
              <a:t> </a:t>
            </a:r>
            <a:r>
              <a:rPr lang="en-US" b="1" dirty="0" err="1"/>
              <a:t>gymnázií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cs-CZ" dirty="0"/>
              <a:t>Kromě </a:t>
            </a:r>
            <a:r>
              <a:rPr lang="cs-CZ" dirty="0" err="1"/>
              <a:t>nižš</a:t>
            </a:r>
            <a:r>
              <a:rPr lang="en-US" dirty="0"/>
              <a:t>í </a:t>
            </a:r>
            <a:r>
              <a:rPr lang="en-US" b="1" dirty="0" err="1"/>
              <a:t>vstupní</a:t>
            </a:r>
            <a:r>
              <a:rPr lang="en-US" b="1" dirty="0"/>
              <a:t> </a:t>
            </a:r>
            <a:r>
              <a:rPr lang="en-US" b="1" dirty="0" err="1"/>
              <a:t>úrovně</a:t>
            </a:r>
            <a:r>
              <a:rPr lang="en-US" dirty="0"/>
              <a:t> je </a:t>
            </a:r>
            <a:r>
              <a:rPr lang="en-US" dirty="0" err="1"/>
              <a:t>problémem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dotace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s </a:t>
            </a:r>
            <a:r>
              <a:rPr lang="en-US" dirty="0" err="1"/>
              <a:t>gymnázii</a:t>
            </a:r>
            <a:r>
              <a:rPr lang="en-US" dirty="0"/>
              <a:t> je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a </a:t>
            </a:r>
            <a:r>
              <a:rPr lang="en-US" dirty="0" smtClean="0"/>
              <a:t>d</a:t>
            </a:r>
            <a:r>
              <a:rPr lang="cs-CZ" dirty="0" err="1" smtClean="0"/>
              <a:t>alší</a:t>
            </a:r>
            <a:r>
              <a:rPr lang="en-US" dirty="0" smtClean="0"/>
              <a:t>ho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stanoven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technické</a:t>
            </a:r>
            <a:r>
              <a:rPr lang="en-US" dirty="0" smtClean="0"/>
              <a:t> </a:t>
            </a:r>
            <a:r>
              <a:rPr lang="en-US" dirty="0" err="1"/>
              <a:t>obory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hodin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Závažná</a:t>
            </a:r>
            <a:r>
              <a:rPr lang="en-US" dirty="0"/>
              <a:t> je </a:t>
            </a:r>
            <a:r>
              <a:rPr lang="en-US" dirty="0" err="1"/>
              <a:t>skutečnost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primárně</a:t>
            </a:r>
            <a:r>
              <a:rPr lang="en-US" dirty="0"/>
              <a:t> k </a:t>
            </a:r>
            <a:r>
              <a:rPr lang="en-US" dirty="0" err="1"/>
              <a:t>jednomu</a:t>
            </a:r>
            <a:r>
              <a:rPr lang="en-US" dirty="0"/>
              <a:t> </a:t>
            </a:r>
            <a:r>
              <a:rPr lang="en-US" dirty="0" err="1"/>
              <a:t>cíli</a:t>
            </a:r>
            <a:r>
              <a:rPr lang="en-US" dirty="0"/>
              <a:t>, a </a:t>
            </a:r>
            <a:r>
              <a:rPr lang="en-US" dirty="0" err="1"/>
              <a:t>tím</a:t>
            </a:r>
            <a:r>
              <a:rPr lang="en-US" dirty="0"/>
              <a:t> je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maturitní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, </a:t>
            </a:r>
            <a:r>
              <a:rPr lang="en-US" dirty="0" err="1"/>
              <a:t>jejíž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je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pouze</a:t>
            </a:r>
            <a:r>
              <a:rPr lang="en-US" b="1" dirty="0"/>
              <a:t>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omezeně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en-US" dirty="0"/>
              <a:t> </a:t>
            </a:r>
            <a:endParaRPr lang="cs-CZ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4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566</Words>
  <Application>Microsoft Office PowerPoint</Application>
  <PresentationFormat>Širokoúhlá obrazovka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Dylová</dc:creator>
  <cp:lastModifiedBy>Dagmar Vološčuková</cp:lastModifiedBy>
  <cp:revision>28</cp:revision>
  <dcterms:created xsi:type="dcterms:W3CDTF">2019-10-16T10:53:55Z</dcterms:created>
  <dcterms:modified xsi:type="dcterms:W3CDTF">2019-11-28T12:04:04Z</dcterms:modified>
</cp:coreProperties>
</file>