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2" r:id="rId2"/>
    <p:sldId id="303" r:id="rId3"/>
    <p:sldId id="297" r:id="rId4"/>
    <p:sldId id="257" r:id="rId5"/>
    <p:sldId id="300" r:id="rId6"/>
    <p:sldId id="301" r:id="rId7"/>
    <p:sldId id="291" r:id="rId8"/>
    <p:sldId id="259" r:id="rId9"/>
    <p:sldId id="292" r:id="rId10"/>
    <p:sldId id="293" r:id="rId11"/>
  </p:sldIdLst>
  <p:sldSz cx="12192000" cy="6858000"/>
  <p:notesSz cx="6799263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664"/>
  </p:normalViewPr>
  <p:slideViewPr>
    <p:cSldViewPr snapToGrid="0" snapToObjects="1">
      <p:cViewPr varScale="1">
        <p:scale>
          <a:sx n="56" d="100"/>
          <a:sy n="56" d="100"/>
        </p:scale>
        <p:origin x="1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7454F-9F2B-4DF9-A1C3-1111DC17985C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A7C4C-F74E-4B02-B540-E7BA0BE7FE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489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54DAC-FC2B-D148-9B06-02F1A05692C3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9022-EFE8-924A-983F-43D7667CA6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43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69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94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91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75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51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16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5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45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20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9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93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135D9-A094-DC47-AE94-B36F0638A5B2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11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07336"/>
            <a:ext cx="10515600" cy="4786762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/>
              <a:t>Budování kapacit pro rozvoj škol II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b="1" dirty="0"/>
              <a:t>OP VVV (2014-2020)</a:t>
            </a:r>
            <a:br>
              <a:rPr lang="cs-CZ" sz="2400" b="1" dirty="0"/>
            </a:br>
            <a:r>
              <a:rPr lang="cs-CZ" sz="2400" b="1" dirty="0"/>
              <a:t>CZ.02.3.68/0.0/0.0/16_032/0008286</a:t>
            </a:r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sz="3200" b="1" dirty="0"/>
              <a:t>Podpora učitelům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  <a:p>
            <a:pPr marL="0" indent="0" algn="ctr">
              <a:buNone/>
            </a:pPr>
            <a:r>
              <a:rPr lang="cs-CZ" sz="4800" b="1" u="sng" dirty="0"/>
              <a:t>Prezenční školení</a:t>
            </a:r>
            <a:br>
              <a:rPr lang="cs-CZ" sz="4800" b="1" u="sng" dirty="0"/>
            </a:br>
            <a:r>
              <a:rPr lang="cs-CZ" sz="4800" b="1" u="sng" dirty="0"/>
              <a:t>2. část</a:t>
            </a:r>
            <a:r>
              <a:rPr lang="cs-CZ" sz="4800" u="sng" dirty="0"/>
              <a:t> /časová dotace 6 hodin</a:t>
            </a:r>
          </a:p>
          <a:p>
            <a:pPr marL="0" indent="0" algn="r">
              <a:buNone/>
            </a:pPr>
            <a:endParaRPr lang="cs-CZ" sz="4800" u="sng" dirty="0"/>
          </a:p>
          <a:p>
            <a:pPr marL="0" indent="0" algn="r">
              <a:buNone/>
            </a:pPr>
            <a:endParaRPr lang="cs-CZ" sz="4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251753" y="355548"/>
            <a:ext cx="1172894" cy="89226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285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2961817"/>
            <a:ext cx="10041467" cy="4707787"/>
          </a:xfrm>
        </p:spPr>
        <p:txBody>
          <a:bodyPr>
            <a:noAutofit/>
          </a:bodyPr>
          <a:lstStyle/>
          <a:p>
            <a:r>
              <a:rPr lang="cs-CZ" b="1" dirty="0"/>
              <a:t>Téma č. 3 – Ukončení a předání certifikátů/ 1 hodina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86864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r>
              <a:rPr lang="cs-CZ" b="1" dirty="0"/>
              <a:t>Obsah školení:</a:t>
            </a:r>
          </a:p>
          <a:p>
            <a:pPr algn="l"/>
            <a:endParaRPr lang="cs-CZ" b="1" dirty="0"/>
          </a:p>
          <a:p>
            <a:pPr algn="l"/>
            <a:r>
              <a:rPr lang="cs-CZ" b="1" dirty="0"/>
              <a:t>Téma č. 1 – </a:t>
            </a:r>
            <a:r>
              <a:rPr lang="cs-CZ" b="1" dirty="0" smtClean="0"/>
              <a:t>práce </a:t>
            </a:r>
            <a:r>
              <a:rPr lang="cs-CZ" b="1" dirty="0"/>
              <a:t>se sadou v teorii a </a:t>
            </a:r>
            <a:r>
              <a:rPr lang="cs-CZ" b="1" dirty="0" smtClean="0"/>
              <a:t>praxi/3 </a:t>
            </a:r>
            <a:r>
              <a:rPr lang="cs-CZ" b="1" dirty="0"/>
              <a:t>hodiny</a:t>
            </a:r>
          </a:p>
          <a:p>
            <a:pPr algn="l"/>
            <a:r>
              <a:rPr lang="cs-CZ" b="1" dirty="0"/>
              <a:t>Téma č. 2 – </a:t>
            </a:r>
            <a:r>
              <a:rPr lang="cs-CZ" b="1" dirty="0" smtClean="0"/>
              <a:t>řízená diskuse/2 </a:t>
            </a:r>
            <a:r>
              <a:rPr lang="cs-CZ" b="1" dirty="0"/>
              <a:t>hodiny</a:t>
            </a:r>
          </a:p>
          <a:p>
            <a:pPr algn="l"/>
            <a:r>
              <a:rPr lang="cs-CZ" b="1" dirty="0"/>
              <a:t>Téma č. 3 – </a:t>
            </a:r>
            <a:r>
              <a:rPr lang="cs-CZ" b="1" dirty="0" smtClean="0"/>
              <a:t>ukončení </a:t>
            </a:r>
            <a:r>
              <a:rPr lang="cs-CZ" b="1" dirty="0"/>
              <a:t>a předání </a:t>
            </a:r>
            <a:r>
              <a:rPr lang="cs-CZ" b="1" dirty="0" smtClean="0"/>
              <a:t>certifikátů/1 </a:t>
            </a:r>
            <a:r>
              <a:rPr lang="cs-CZ" b="1" dirty="0"/>
              <a:t>hodina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91968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Téma č. 1 – Práce se sadou v teorii a </a:t>
            </a:r>
            <a:r>
              <a:rPr lang="cs-CZ" b="1" dirty="0" smtClean="0"/>
              <a:t>praxi/3 </a:t>
            </a:r>
            <a:r>
              <a:rPr lang="cs-CZ" b="1" dirty="0"/>
              <a:t>hodiny</a:t>
            </a:r>
          </a:p>
          <a:p>
            <a:pPr marL="457200" indent="-457200" algn="l">
              <a:buAutoNum type="arabicPeriod"/>
            </a:pPr>
            <a:r>
              <a:rPr lang="cs-CZ" b="1" dirty="0"/>
              <a:t>hodina</a:t>
            </a:r>
          </a:p>
          <a:p>
            <a:pPr algn="l"/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jako příprava na </a:t>
            </a:r>
            <a:r>
              <a:rPr lang="cs-CZ" dirty="0" smtClean="0"/>
              <a:t>vyučování</a:t>
            </a:r>
            <a:endParaRPr lang="cs-CZ" dirty="0"/>
          </a:p>
          <a:p>
            <a:pPr algn="l"/>
            <a:r>
              <a:rPr lang="cs-CZ" b="1" dirty="0"/>
              <a:t>2. hodina</a:t>
            </a:r>
          </a:p>
          <a:p>
            <a:pPr algn="l"/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v praxi ve </a:t>
            </a:r>
            <a:r>
              <a:rPr lang="cs-CZ" dirty="0" smtClean="0"/>
              <a:t>výuce</a:t>
            </a:r>
            <a:endParaRPr lang="cs-CZ" dirty="0"/>
          </a:p>
          <a:p>
            <a:pPr algn="l"/>
            <a:r>
              <a:rPr lang="cs-CZ" b="1" dirty="0"/>
              <a:t>3. hodina</a:t>
            </a:r>
          </a:p>
          <a:p>
            <a:pPr algn="l"/>
            <a:r>
              <a:rPr lang="cs-CZ" dirty="0"/>
              <a:t>c</a:t>
            </a:r>
            <a:r>
              <a:rPr lang="cs-CZ" dirty="0" smtClean="0"/>
              <a:t>elkové </a:t>
            </a:r>
            <a:r>
              <a:rPr lang="cs-CZ" dirty="0"/>
              <a:t>shrnutí v pracovních </a:t>
            </a:r>
            <a:r>
              <a:rPr lang="cs-CZ" dirty="0" smtClean="0"/>
              <a:t>skupinách</a:t>
            </a:r>
            <a:endParaRPr lang="cs-CZ" dirty="0"/>
          </a:p>
          <a:p>
            <a:pPr algn="l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413857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1.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ředstavení </a:t>
            </a:r>
            <a:r>
              <a:rPr lang="cs-CZ" dirty="0"/>
              <a:t>účastníků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v</a:t>
            </a:r>
            <a:r>
              <a:rPr lang="cs-CZ" dirty="0" smtClean="0"/>
              <a:t>ytvoření </a:t>
            </a:r>
            <a:r>
              <a:rPr lang="cs-CZ" dirty="0"/>
              <a:t>pracovních skupin podle oborů a vyučovaných jazyků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s</a:t>
            </a:r>
            <a:r>
              <a:rPr lang="cs-CZ" dirty="0" smtClean="0"/>
              <a:t>ada </a:t>
            </a:r>
            <a:r>
              <a:rPr lang="cs-CZ" dirty="0"/>
              <a:t>jako příprava na vyučování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25351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2.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v praxi ve výuce.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říklady </a:t>
            </a:r>
            <a:r>
              <a:rPr lang="cs-CZ" dirty="0"/>
              <a:t>dobré praxe.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n</a:t>
            </a:r>
            <a:r>
              <a:rPr lang="cs-CZ" dirty="0" smtClean="0"/>
              <a:t>ávrhy </a:t>
            </a:r>
            <a:r>
              <a:rPr lang="cs-CZ" dirty="0"/>
              <a:t>a připomínky.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931107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3.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c</a:t>
            </a:r>
            <a:r>
              <a:rPr lang="cs-CZ" dirty="0" smtClean="0"/>
              <a:t>elkové </a:t>
            </a:r>
            <a:r>
              <a:rPr lang="cs-CZ" dirty="0"/>
              <a:t>shrnutí v pracovních </a:t>
            </a:r>
            <a:r>
              <a:rPr lang="cs-CZ" dirty="0" smtClean="0"/>
              <a:t>skupinách</a:t>
            </a:r>
            <a:endParaRPr lang="cs-CZ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n</a:t>
            </a:r>
            <a:r>
              <a:rPr lang="cs-CZ" dirty="0" smtClean="0"/>
              <a:t>áměty</a:t>
            </a:r>
            <a:r>
              <a:rPr lang="cs-CZ" dirty="0"/>
              <a:t>, nápady, možnosti, modifikace, další příklady dobré </a:t>
            </a:r>
            <a:r>
              <a:rPr lang="cs-CZ" dirty="0" smtClean="0"/>
              <a:t>praxe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259049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5384" y="2995936"/>
            <a:ext cx="10041467" cy="2415839"/>
          </a:xfrm>
        </p:spPr>
        <p:txBody>
          <a:bodyPr>
            <a:noAutofit/>
          </a:bodyPr>
          <a:lstStyle/>
          <a:p>
            <a:r>
              <a:rPr lang="cs-CZ" b="1" dirty="0"/>
              <a:t>Téma č. 2 – Řízená diskuse/ 2 hodiny</a:t>
            </a:r>
          </a:p>
          <a:p>
            <a:pPr marL="457200" indent="-457200" algn="l">
              <a:buAutoNum type="arabicPeriod"/>
            </a:pPr>
            <a:r>
              <a:rPr lang="cs-CZ" b="1" dirty="0"/>
              <a:t>hodina</a:t>
            </a:r>
            <a:endParaRPr lang="cs-CZ" dirty="0"/>
          </a:p>
          <a:p>
            <a:pPr lvl="0" algn="l"/>
            <a:r>
              <a:rPr lang="cs-CZ" dirty="0"/>
              <a:t>o</a:t>
            </a:r>
            <a:r>
              <a:rPr lang="cs-CZ" dirty="0" smtClean="0"/>
              <a:t>bsah </a:t>
            </a:r>
            <a:r>
              <a:rPr lang="cs-CZ" dirty="0"/>
              <a:t>a rozsah témat vzhledem k příslušnému </a:t>
            </a:r>
            <a:r>
              <a:rPr lang="cs-CZ" dirty="0" smtClean="0"/>
              <a:t>ŠVP</a:t>
            </a:r>
            <a:endParaRPr lang="cs-CZ" dirty="0"/>
          </a:p>
          <a:p>
            <a:pPr lvl="0" algn="l"/>
            <a:r>
              <a:rPr lang="cs-CZ" b="1" dirty="0"/>
              <a:t>2. hodina</a:t>
            </a:r>
            <a:endParaRPr lang="cs-CZ" dirty="0"/>
          </a:p>
          <a:p>
            <a:pPr lvl="0" algn="l"/>
            <a:r>
              <a:rPr lang="cs-CZ" dirty="0"/>
              <a:t>m</a:t>
            </a:r>
            <a:r>
              <a:rPr lang="cs-CZ" dirty="0" smtClean="0"/>
              <a:t>ožnosti </a:t>
            </a:r>
            <a:r>
              <a:rPr lang="cs-CZ" dirty="0"/>
              <a:t>využití materiálů ve výuce vzhledem k Tematickým </a:t>
            </a:r>
            <a:r>
              <a:rPr lang="cs-CZ" dirty="0" smtClean="0"/>
              <a:t>plánům</a:t>
            </a:r>
            <a:endParaRPr lang="cs-CZ" dirty="0"/>
          </a:p>
          <a:p>
            <a:pPr algn="l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114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1992826"/>
            <a:ext cx="10041467" cy="4707787"/>
          </a:xfrm>
        </p:spPr>
        <p:txBody>
          <a:bodyPr>
            <a:noAutofit/>
          </a:bodyPr>
          <a:lstStyle/>
          <a:p>
            <a:pPr algn="l"/>
            <a:r>
              <a:rPr lang="cs-CZ" sz="1600" b="1" dirty="0"/>
              <a:t>Téma č. 2 – Řízená diskuse </a:t>
            </a:r>
          </a:p>
          <a:p>
            <a:pPr marL="457200" indent="-457200">
              <a:buAutoNum type="arabicPeriod"/>
            </a:pPr>
            <a:r>
              <a:rPr lang="cs-CZ" b="1" dirty="0"/>
              <a:t>hodina</a:t>
            </a:r>
          </a:p>
          <a:p>
            <a:pPr marL="457200" indent="-457200">
              <a:buAutoNum type="arabicPeriod"/>
            </a:pP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postupovat při tvorbě témat – </a:t>
            </a:r>
            <a:r>
              <a:rPr lang="cs-CZ" dirty="0" smtClean="0"/>
              <a:t>ŠVP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vybrat cílovou </a:t>
            </a:r>
            <a:r>
              <a:rPr lang="cs-CZ" dirty="0" smtClean="0"/>
              <a:t>skupinu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stanovit jazykovou náročnost - A1, A2 a </a:t>
            </a:r>
            <a:r>
              <a:rPr lang="cs-CZ" dirty="0" smtClean="0"/>
              <a:t>B1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59698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1992826"/>
            <a:ext cx="10041467" cy="4707787"/>
          </a:xfrm>
        </p:spPr>
        <p:txBody>
          <a:bodyPr>
            <a:noAutofit/>
          </a:bodyPr>
          <a:lstStyle/>
          <a:p>
            <a:pPr algn="l"/>
            <a:r>
              <a:rPr lang="cs-CZ" sz="1600" b="1" dirty="0"/>
              <a:t>Téma č. 2 – Řízená diskuse </a:t>
            </a:r>
          </a:p>
          <a:p>
            <a:r>
              <a:rPr lang="cs-CZ" b="1" dirty="0"/>
              <a:t>2. hodina</a:t>
            </a:r>
          </a:p>
          <a:p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m</a:t>
            </a:r>
            <a:r>
              <a:rPr lang="cs-CZ" dirty="0" smtClean="0"/>
              <a:t>ožnosti </a:t>
            </a:r>
            <a:r>
              <a:rPr lang="cs-CZ" dirty="0"/>
              <a:t>využití materiálů ve výuce vzhledem k Tematickým </a:t>
            </a:r>
            <a:r>
              <a:rPr lang="cs-CZ" dirty="0" smtClean="0"/>
              <a:t>plánům</a:t>
            </a:r>
            <a:endParaRPr lang="cs-CZ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začlenit výuku OCJ do běžné </a:t>
            </a:r>
            <a:r>
              <a:rPr lang="cs-CZ" dirty="0" smtClean="0"/>
              <a:t>výuky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c</a:t>
            </a:r>
            <a:r>
              <a:rPr lang="cs-CZ" dirty="0" smtClean="0"/>
              <a:t>o </a:t>
            </a:r>
            <a:r>
              <a:rPr lang="cs-CZ" dirty="0"/>
              <a:t>případně brání pravidelnému využívání materiálů ve </a:t>
            </a:r>
            <a:r>
              <a:rPr lang="cs-CZ" dirty="0" smtClean="0"/>
              <a:t>výuce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8132986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269</Words>
  <Application>Microsoft Office PowerPoint</Application>
  <PresentationFormat>Širokoúhlá obrazovka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Michaela Dylová</dc:creator>
  <cp:lastModifiedBy>Michaela Dvořáková</cp:lastModifiedBy>
  <cp:revision>19</cp:revision>
  <cp:lastPrinted>2019-10-21T10:35:14Z</cp:lastPrinted>
  <dcterms:created xsi:type="dcterms:W3CDTF">2019-10-16T10:53:55Z</dcterms:created>
  <dcterms:modified xsi:type="dcterms:W3CDTF">2019-11-25T13:03:50Z</dcterms:modified>
</cp:coreProperties>
</file>