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</p:sldMasterIdLst>
  <p:notesMasterIdLst>
    <p:notesMasterId r:id="rId32"/>
  </p:notesMasterIdLst>
  <p:sldIdLst>
    <p:sldId id="289" r:id="rId2"/>
    <p:sldId id="258" r:id="rId3"/>
    <p:sldId id="259" r:id="rId4"/>
    <p:sldId id="260" r:id="rId5"/>
    <p:sldId id="261" r:id="rId6"/>
    <p:sldId id="263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7" r:id="rId30"/>
    <p:sldId id="288" r:id="rId3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92"/>
    <p:restoredTop sz="94664"/>
  </p:normalViewPr>
  <p:slideViewPr>
    <p:cSldViewPr snapToGrid="0" snapToObjects="1">
      <p:cViewPr varScale="1">
        <p:scale>
          <a:sx n="56" d="100"/>
          <a:sy n="56" d="100"/>
        </p:scale>
        <p:origin x="102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754DAC-FC2B-D148-9B06-02F1A05692C3}" type="datetimeFigureOut">
              <a:rPr lang="cs-CZ" smtClean="0"/>
              <a:t>25.11.2019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29022-EFE8-924A-983F-43D7667CA6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3438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29022-EFE8-924A-983F-43D7667CA64A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98917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29022-EFE8-924A-983F-43D7667CA64A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24618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29022-EFE8-924A-983F-43D7667CA64A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14780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29022-EFE8-924A-983F-43D7667CA64A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22185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29022-EFE8-924A-983F-43D7667CA64A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70250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29022-EFE8-924A-983F-43D7667CA64A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27659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29022-EFE8-924A-983F-43D7667CA64A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18380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29022-EFE8-924A-983F-43D7667CA64A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80274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29022-EFE8-924A-983F-43D7667CA64A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23869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29022-EFE8-924A-983F-43D7667CA64A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02147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29022-EFE8-924A-983F-43D7667CA64A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2033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29022-EFE8-924A-983F-43D7667CA64A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60710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29022-EFE8-924A-983F-43D7667CA64A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26136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29022-EFE8-924A-983F-43D7667CA64A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48122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29022-EFE8-924A-983F-43D7667CA64A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68280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29022-EFE8-924A-983F-43D7667CA64A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7678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29022-EFE8-924A-983F-43D7667CA64A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2948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29022-EFE8-924A-983F-43D7667CA64A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8007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29022-EFE8-924A-983F-43D7667CA64A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86304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29022-EFE8-924A-983F-43D7667CA64A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36703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29022-EFE8-924A-983F-43D7667CA64A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5322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29022-EFE8-924A-983F-43D7667CA64A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67033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29022-EFE8-924A-983F-43D7667CA64A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6192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135D9-A094-DC47-AE94-B36F0638A5B2}" type="datetimeFigureOut">
              <a:rPr lang="cs-CZ" smtClean="0"/>
              <a:t>25.11.2019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60B-47C0-D641-921E-DB261DC75A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9692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135D9-A094-DC47-AE94-B36F0638A5B2}" type="datetimeFigureOut">
              <a:rPr lang="cs-CZ" smtClean="0"/>
              <a:t>25.11.2019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60B-47C0-D641-921E-DB261DC75A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6947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135D9-A094-DC47-AE94-B36F0638A5B2}" type="datetimeFigureOut">
              <a:rPr lang="cs-CZ" smtClean="0"/>
              <a:t>25.11.2019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60B-47C0-D641-921E-DB261DC75A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8914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135D9-A094-DC47-AE94-B36F0638A5B2}" type="datetimeFigureOut">
              <a:rPr lang="cs-CZ" smtClean="0"/>
              <a:t>25.11.2019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60B-47C0-D641-921E-DB261DC75A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4756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135D9-A094-DC47-AE94-B36F0638A5B2}" type="datetimeFigureOut">
              <a:rPr lang="cs-CZ" smtClean="0"/>
              <a:t>25.11.2019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60B-47C0-D641-921E-DB261DC75A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9513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135D9-A094-DC47-AE94-B36F0638A5B2}" type="datetimeFigureOut">
              <a:rPr lang="cs-CZ" smtClean="0"/>
              <a:t>25.11.2019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60B-47C0-D641-921E-DB261DC75A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7168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135D9-A094-DC47-AE94-B36F0638A5B2}" type="datetimeFigureOut">
              <a:rPr lang="cs-CZ" smtClean="0"/>
              <a:t>25.11.2019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60B-47C0-D641-921E-DB261DC75A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453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135D9-A094-DC47-AE94-B36F0638A5B2}" type="datetimeFigureOut">
              <a:rPr lang="cs-CZ" smtClean="0"/>
              <a:t>25.11.2019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60B-47C0-D641-921E-DB261DC75A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9456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135D9-A094-DC47-AE94-B36F0638A5B2}" type="datetimeFigureOut">
              <a:rPr lang="cs-CZ" smtClean="0"/>
              <a:t>25.11.2019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60B-47C0-D641-921E-DB261DC75A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6202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135D9-A094-DC47-AE94-B36F0638A5B2}" type="datetimeFigureOut">
              <a:rPr lang="cs-CZ" smtClean="0"/>
              <a:t>25.11.2019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60B-47C0-D641-921E-DB261DC75A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394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135D9-A094-DC47-AE94-B36F0638A5B2}" type="datetimeFigureOut">
              <a:rPr lang="cs-CZ" smtClean="0"/>
              <a:t>25.11.2019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60B-47C0-D641-921E-DB261DC75A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8932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135D9-A094-DC47-AE94-B36F0638A5B2}" type="datetimeFigureOut">
              <a:rPr lang="cs-CZ" smtClean="0"/>
              <a:t>25.11.2019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4660B-47C0-D641-921E-DB261DC75A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2115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907336"/>
            <a:ext cx="10515600" cy="4786762"/>
          </a:xfrm>
        </p:spPr>
        <p:txBody>
          <a:bodyPr/>
          <a:lstStyle/>
          <a:p>
            <a:pPr marL="0" indent="0" algn="ctr">
              <a:buNone/>
            </a:pPr>
            <a:r>
              <a:rPr lang="cs-CZ" sz="2400" b="1" dirty="0"/>
              <a:t>Budování kapacit pro rozvoj škol II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400" b="1" dirty="0"/>
              <a:t>OP VVV (2014-2020)</a:t>
            </a:r>
            <a:br>
              <a:rPr lang="cs-CZ" sz="2400" b="1" dirty="0"/>
            </a:br>
            <a:r>
              <a:rPr lang="cs-CZ" sz="2400" b="1" dirty="0"/>
              <a:t>CZ.02.3.68/0.0/0.0/16_032/0008286</a:t>
            </a:r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r>
              <a:rPr lang="cs-CZ" sz="3200" b="1" dirty="0"/>
              <a:t>Podpora učitelům</a:t>
            </a:r>
            <a:r>
              <a:rPr lang="cs-CZ" sz="3200" dirty="0"/>
              <a:t/>
            </a:r>
            <a:br>
              <a:rPr lang="cs-CZ" sz="3200" dirty="0"/>
            </a:br>
            <a:endParaRPr lang="cs-CZ" sz="3200" dirty="0"/>
          </a:p>
          <a:p>
            <a:pPr marL="0" indent="0" algn="ctr">
              <a:buNone/>
            </a:pPr>
            <a:r>
              <a:rPr lang="cs-CZ" sz="4800" b="1" u="sng" dirty="0"/>
              <a:t>Prezenční školení</a:t>
            </a:r>
            <a:br>
              <a:rPr lang="cs-CZ" sz="4800" b="1" u="sng" dirty="0"/>
            </a:br>
            <a:r>
              <a:rPr lang="cs-CZ" sz="4800" b="1" u="sng" dirty="0" smtClean="0"/>
              <a:t>1. </a:t>
            </a:r>
            <a:r>
              <a:rPr lang="cs-CZ" sz="4800" b="1" u="sng" dirty="0"/>
              <a:t>část</a:t>
            </a:r>
            <a:r>
              <a:rPr lang="cs-CZ" sz="4800" u="sng" dirty="0"/>
              <a:t> /časová dotace 6 hodin</a:t>
            </a:r>
          </a:p>
          <a:p>
            <a:pPr marL="0" indent="0" algn="r">
              <a:buNone/>
            </a:pPr>
            <a:endParaRPr lang="cs-CZ" sz="4800" u="sng" dirty="0"/>
          </a:p>
          <a:p>
            <a:pPr marL="0" indent="0" algn="r">
              <a:buNone/>
            </a:pPr>
            <a:endParaRPr lang="cs-CZ" sz="48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51"/>
          <a:stretch/>
        </p:blipFill>
        <p:spPr>
          <a:xfrm>
            <a:off x="251753" y="355548"/>
            <a:ext cx="1172894" cy="89226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541" y="6045520"/>
            <a:ext cx="2292326" cy="65509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628" y="6045520"/>
            <a:ext cx="1234990" cy="58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694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12656" y="1778000"/>
            <a:ext cx="10041467" cy="4707787"/>
          </a:xfrm>
        </p:spPr>
        <p:txBody>
          <a:bodyPr>
            <a:noAutofit/>
          </a:bodyPr>
          <a:lstStyle/>
          <a:p>
            <a:pPr algn="l"/>
            <a:r>
              <a:rPr lang="cs-CZ" b="1" u="sng" dirty="0"/>
              <a:t>3. hodina</a:t>
            </a:r>
            <a:endParaRPr lang="cs-CZ" dirty="0"/>
          </a:p>
          <a:p>
            <a:pPr marL="342900" lvl="0" indent="-342900" algn="l">
              <a:buFont typeface="Wingdings" charset="2"/>
              <a:buChar char="§"/>
            </a:pPr>
            <a:r>
              <a:rPr lang="cs-CZ" dirty="0"/>
              <a:t>p</a:t>
            </a:r>
            <a:r>
              <a:rPr lang="cs-CZ" dirty="0" smtClean="0"/>
              <a:t>roblémy </a:t>
            </a:r>
            <a:r>
              <a:rPr lang="cs-CZ" dirty="0"/>
              <a:t>ve výuce OCJ na SOŠ</a:t>
            </a:r>
          </a:p>
          <a:p>
            <a:pPr marL="342900" lvl="0" indent="-342900" algn="l">
              <a:buFont typeface="Wingdings" charset="2"/>
              <a:buChar char="§"/>
            </a:pPr>
            <a:r>
              <a:rPr lang="cs-CZ" dirty="0"/>
              <a:t>j</a:t>
            </a:r>
            <a:r>
              <a:rPr lang="cs-CZ" dirty="0" smtClean="0"/>
              <a:t>azyková </a:t>
            </a:r>
            <a:r>
              <a:rPr lang="cs-CZ" dirty="0"/>
              <a:t>rozmanitost – </a:t>
            </a:r>
            <a:r>
              <a:rPr lang="cs-CZ" dirty="0" err="1"/>
              <a:t>nab</a:t>
            </a:r>
            <a:r>
              <a:rPr lang="en-US" dirty="0" err="1"/>
              <a:t>ídka</a:t>
            </a:r>
            <a:r>
              <a:rPr lang="en-US" dirty="0"/>
              <a:t> </a:t>
            </a:r>
            <a:r>
              <a:rPr lang="en-US" dirty="0" err="1"/>
              <a:t>jazykových</a:t>
            </a:r>
            <a:r>
              <a:rPr lang="en-US" dirty="0"/>
              <a:t> </a:t>
            </a:r>
            <a:r>
              <a:rPr lang="en-US" dirty="0" err="1"/>
              <a:t>kurzů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školách</a:t>
            </a:r>
            <a:r>
              <a:rPr lang="en-US" dirty="0"/>
              <a:t> </a:t>
            </a:r>
            <a:endParaRPr lang="cs-CZ" dirty="0"/>
          </a:p>
          <a:p>
            <a:pPr marL="342900" lvl="0" indent="-342900" algn="l">
              <a:buFont typeface="Wingdings" charset="2"/>
              <a:buChar char="§"/>
            </a:pPr>
            <a:r>
              <a:rPr lang="cs-CZ" dirty="0" err="1"/>
              <a:t>v</a:t>
            </a:r>
            <a:r>
              <a:rPr lang="cs-CZ" dirty="0" err="1" smtClean="0"/>
              <a:t>šeobecn</a:t>
            </a:r>
            <a:r>
              <a:rPr lang="en-US" dirty="0" err="1"/>
              <a:t>é</a:t>
            </a:r>
            <a:r>
              <a:rPr lang="en-US" dirty="0"/>
              <a:t> </a:t>
            </a:r>
            <a:r>
              <a:rPr lang="en-US" dirty="0" err="1"/>
              <a:t>požadavky</a:t>
            </a:r>
            <a:r>
              <a:rPr lang="en-US" dirty="0"/>
              <a:t> a </a:t>
            </a:r>
            <a:r>
              <a:rPr lang="en-US" dirty="0" err="1"/>
              <a:t>přístup</a:t>
            </a:r>
            <a:r>
              <a:rPr lang="en-US" dirty="0"/>
              <a:t> k </a:t>
            </a:r>
            <a:r>
              <a:rPr lang="en-US" dirty="0" err="1"/>
              <a:t>výuce</a:t>
            </a:r>
            <a:r>
              <a:rPr lang="en-US" dirty="0"/>
              <a:t> </a:t>
            </a:r>
            <a:r>
              <a:rPr lang="en-US" dirty="0" err="1"/>
              <a:t>cizích</a:t>
            </a:r>
            <a:r>
              <a:rPr lang="en-US" dirty="0"/>
              <a:t> </a:t>
            </a:r>
            <a:r>
              <a:rPr lang="en-US" dirty="0" err="1"/>
              <a:t>jazyků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odborných</a:t>
            </a:r>
            <a:r>
              <a:rPr lang="en-US" dirty="0"/>
              <a:t> </a:t>
            </a:r>
            <a:r>
              <a:rPr lang="en-US" dirty="0" err="1"/>
              <a:t>školách</a:t>
            </a:r>
            <a:r>
              <a:rPr lang="en-US" dirty="0"/>
              <a:t> </a:t>
            </a:r>
            <a:endParaRPr lang="cs-CZ" dirty="0"/>
          </a:p>
          <a:p>
            <a:pPr marL="342900" lvl="0" indent="-342900" algn="l">
              <a:buFont typeface="Wingdings" charset="2"/>
              <a:buChar char="§"/>
            </a:pPr>
            <a:r>
              <a:rPr lang="cs-CZ" dirty="0" err="1"/>
              <a:t>p</a:t>
            </a:r>
            <a:r>
              <a:rPr lang="cs-CZ" dirty="0" err="1" smtClean="0"/>
              <a:t>ř</a:t>
            </a:r>
            <a:r>
              <a:rPr lang="en-US" dirty="0" err="1"/>
              <a:t>íklady</a:t>
            </a:r>
            <a:r>
              <a:rPr lang="en-US" dirty="0"/>
              <a:t> </a:t>
            </a:r>
            <a:r>
              <a:rPr lang="en-US" dirty="0" err="1"/>
              <a:t>dobré</a:t>
            </a:r>
            <a:r>
              <a:rPr lang="en-US" dirty="0"/>
              <a:t> </a:t>
            </a:r>
            <a:r>
              <a:rPr lang="en-US" dirty="0" err="1"/>
              <a:t>praxe</a:t>
            </a:r>
            <a:endParaRPr lang="cs-CZ" dirty="0"/>
          </a:p>
          <a:p>
            <a:pPr marL="342900" lvl="0" indent="-342900" algn="l">
              <a:buFont typeface="Wingdings" charset="2"/>
              <a:buChar char="§"/>
            </a:pPr>
            <a:r>
              <a:rPr lang="cs-CZ" dirty="0"/>
              <a:t>j</a:t>
            </a:r>
            <a:r>
              <a:rPr lang="cs-CZ" dirty="0" smtClean="0"/>
              <a:t>aké </a:t>
            </a:r>
            <a:r>
              <a:rPr lang="cs-CZ" dirty="0"/>
              <a:t>jsou možnosti v</a:t>
            </a:r>
            <a:r>
              <a:rPr lang="en-US" dirty="0" err="1"/>
              <a:t>ýběru</a:t>
            </a:r>
            <a:r>
              <a:rPr lang="en-US" dirty="0"/>
              <a:t> </a:t>
            </a:r>
            <a:r>
              <a:rPr lang="en-US" dirty="0" err="1"/>
              <a:t>vhodných</a:t>
            </a:r>
            <a:r>
              <a:rPr lang="en-US" dirty="0"/>
              <a:t> </a:t>
            </a:r>
            <a:r>
              <a:rPr lang="en-US" dirty="0" err="1"/>
              <a:t>výukových</a:t>
            </a:r>
            <a:r>
              <a:rPr lang="en-US" dirty="0"/>
              <a:t> </a:t>
            </a:r>
            <a:r>
              <a:rPr lang="en-US" dirty="0" err="1"/>
              <a:t>materiálů</a:t>
            </a:r>
            <a:r>
              <a:rPr lang="en-US" dirty="0"/>
              <a:t> pro OCJ </a:t>
            </a:r>
            <a:endParaRPr lang="cs-CZ" dirty="0"/>
          </a:p>
          <a:p>
            <a:pPr marL="342900" lvl="0" indent="-342900" algn="l">
              <a:buFont typeface="Wingdings" charset="2"/>
              <a:buChar char="§"/>
            </a:pPr>
            <a:r>
              <a:rPr lang="cs-CZ" dirty="0"/>
              <a:t>n</a:t>
            </a:r>
            <a:r>
              <a:rPr lang="cs-CZ" dirty="0" smtClean="0"/>
              <a:t>aše </a:t>
            </a:r>
            <a:r>
              <a:rPr lang="cs-CZ" dirty="0"/>
              <a:t>praxe ve v</a:t>
            </a:r>
            <a:r>
              <a:rPr lang="en-US" dirty="0" err="1"/>
              <a:t>ýuce</a:t>
            </a:r>
            <a:r>
              <a:rPr lang="en-US" dirty="0"/>
              <a:t> </a:t>
            </a:r>
            <a:r>
              <a:rPr lang="en-US" dirty="0" err="1"/>
              <a:t>cizích</a:t>
            </a:r>
            <a:r>
              <a:rPr lang="en-US" dirty="0"/>
              <a:t> </a:t>
            </a:r>
            <a:r>
              <a:rPr lang="en-US" dirty="0" err="1"/>
              <a:t>jazyků</a:t>
            </a:r>
            <a:endParaRPr lang="cs-CZ" dirty="0"/>
          </a:p>
          <a:p>
            <a:pPr marL="342900" lvl="0" indent="-342900" algn="l">
              <a:buFont typeface="Wingdings" charset="2"/>
              <a:buChar char="§"/>
            </a:pPr>
            <a:r>
              <a:rPr lang="cs-CZ" dirty="0"/>
              <a:t>s</a:t>
            </a:r>
            <a:r>
              <a:rPr lang="cs-CZ" dirty="0" smtClean="0"/>
              <a:t>hrnutí </a:t>
            </a:r>
            <a:r>
              <a:rPr lang="cs-CZ" dirty="0"/>
              <a:t>a diskuse</a:t>
            </a:r>
          </a:p>
          <a:p>
            <a:pPr marL="342900" indent="-342900" algn="l">
              <a:buFont typeface="Wingdings" charset="2"/>
              <a:buChar char="§"/>
            </a:pPr>
            <a:endParaRPr lang="cs-CZ" dirty="0"/>
          </a:p>
          <a:p>
            <a:pPr algn="l"/>
            <a:r>
              <a:rPr lang="cs-CZ" dirty="0"/>
              <a:t> </a:t>
            </a:r>
            <a:r>
              <a:rPr lang="cs-CZ" dirty="0" smtClean="0">
                <a:effectLst/>
              </a:rPr>
              <a:t> </a:t>
            </a:r>
            <a:r>
              <a:rPr lang="cs-CZ" dirty="0"/>
              <a:t> 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51"/>
          <a:stretch/>
        </p:blipFill>
        <p:spPr>
          <a:xfrm>
            <a:off x="163773" y="162975"/>
            <a:ext cx="1140094" cy="867313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475695" y="423652"/>
            <a:ext cx="3739487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50" dirty="0" smtClean="0"/>
              <a:t>CZ.02.3.68/0.0/0.0/16_032/0008286</a:t>
            </a:r>
            <a:br>
              <a:rPr lang="cs-CZ" sz="1250" dirty="0" smtClean="0"/>
            </a:br>
            <a:r>
              <a:rPr lang="cs-CZ" sz="1250" b="1" dirty="0" smtClean="0"/>
              <a:t>Prezenční školení 1</a:t>
            </a:r>
            <a:r>
              <a:rPr lang="cs-CZ" sz="1250" dirty="0" smtClean="0"/>
              <a:t/>
            </a:r>
            <a:br>
              <a:rPr lang="cs-CZ" sz="1250" dirty="0" smtClean="0"/>
            </a:br>
            <a:endParaRPr lang="cs-CZ" sz="125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541" y="6045520"/>
            <a:ext cx="2292326" cy="65509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628" y="6045520"/>
            <a:ext cx="1234990" cy="58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755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12656" y="1439331"/>
            <a:ext cx="10041467" cy="4707787"/>
          </a:xfrm>
        </p:spPr>
        <p:txBody>
          <a:bodyPr>
            <a:noAutofit/>
          </a:bodyPr>
          <a:lstStyle/>
          <a:p>
            <a:r>
              <a:rPr lang="cs-CZ" b="1" dirty="0"/>
              <a:t>Problémy ve výuce OCJ na SOŠ </a:t>
            </a:r>
            <a:endParaRPr lang="cs-CZ" dirty="0"/>
          </a:p>
          <a:p>
            <a:pPr algn="just"/>
            <a:r>
              <a:rPr lang="cs-CZ" dirty="0"/>
              <a:t>Důsledkem v</a:t>
            </a:r>
            <a:r>
              <a:rPr lang="en-US" dirty="0" err="1"/>
              <a:t>ýše</a:t>
            </a:r>
            <a:r>
              <a:rPr lang="en-US" dirty="0"/>
              <a:t> </a:t>
            </a:r>
            <a:r>
              <a:rPr lang="en-US" dirty="0" err="1"/>
              <a:t>popsaných</a:t>
            </a:r>
            <a:r>
              <a:rPr lang="en-US" dirty="0"/>
              <a:t> </a:t>
            </a:r>
            <a:r>
              <a:rPr lang="en-US" dirty="0" err="1"/>
              <a:t>skutečností</a:t>
            </a:r>
            <a:r>
              <a:rPr lang="en-US" dirty="0"/>
              <a:t> je </a:t>
            </a:r>
            <a:r>
              <a:rPr lang="en-US" dirty="0" err="1"/>
              <a:t>stav</a:t>
            </a:r>
            <a:r>
              <a:rPr lang="en-US" dirty="0"/>
              <a:t>, </a:t>
            </a:r>
            <a:r>
              <a:rPr lang="en-US" dirty="0" err="1"/>
              <a:t>kdy</a:t>
            </a:r>
            <a:r>
              <a:rPr lang="en-US" dirty="0"/>
              <a:t> </a:t>
            </a:r>
            <a:r>
              <a:rPr lang="en-US" b="1" dirty="0" err="1"/>
              <a:t>výuka</a:t>
            </a:r>
            <a:r>
              <a:rPr lang="en-US" b="1" dirty="0"/>
              <a:t> </a:t>
            </a:r>
            <a:r>
              <a:rPr lang="en-US" dirty="0" err="1"/>
              <a:t>odborného</a:t>
            </a:r>
            <a:r>
              <a:rPr lang="en-US" dirty="0"/>
              <a:t> </a:t>
            </a:r>
            <a:r>
              <a:rPr lang="en-US" dirty="0" err="1"/>
              <a:t>jazyka</a:t>
            </a:r>
            <a:r>
              <a:rPr lang="en-US" dirty="0"/>
              <a:t>, </a:t>
            </a:r>
            <a:r>
              <a:rPr lang="en-US" dirty="0" err="1"/>
              <a:t>pokud</a:t>
            </a:r>
            <a:r>
              <a:rPr lang="en-US" dirty="0"/>
              <a:t> </a:t>
            </a:r>
            <a:r>
              <a:rPr lang="en-US" dirty="0" err="1"/>
              <a:t>probíhá</a:t>
            </a:r>
            <a:r>
              <a:rPr lang="en-US" dirty="0"/>
              <a:t>, </a:t>
            </a:r>
            <a:r>
              <a:rPr lang="en-US" b="1" dirty="0" err="1"/>
              <a:t>nespočívá</a:t>
            </a:r>
            <a:r>
              <a:rPr lang="en-US" b="1" dirty="0"/>
              <a:t> v </a:t>
            </a:r>
            <a:r>
              <a:rPr lang="en-US" b="1" dirty="0" err="1"/>
              <a:t>integraci</a:t>
            </a:r>
            <a:r>
              <a:rPr lang="en-US" b="1" dirty="0"/>
              <a:t> </a:t>
            </a:r>
            <a:r>
              <a:rPr lang="en-US" b="1" dirty="0" err="1"/>
              <a:t>odborné</a:t>
            </a:r>
            <a:r>
              <a:rPr lang="en-US" b="1" dirty="0"/>
              <a:t> </a:t>
            </a:r>
            <a:r>
              <a:rPr lang="en-US" b="1" dirty="0" err="1"/>
              <a:t>terminologie</a:t>
            </a:r>
            <a:r>
              <a:rPr lang="en-US" dirty="0"/>
              <a:t> </a:t>
            </a:r>
            <a:r>
              <a:rPr lang="en-US" b="1" dirty="0"/>
              <a:t>do </a:t>
            </a:r>
            <a:r>
              <a:rPr lang="en-US" b="1" dirty="0" err="1"/>
              <a:t>běžné</a:t>
            </a:r>
            <a:r>
              <a:rPr lang="en-US" b="1" dirty="0"/>
              <a:t> </a:t>
            </a:r>
            <a:r>
              <a:rPr lang="en-US" b="1" dirty="0" err="1"/>
              <a:t>komunikace</a:t>
            </a:r>
            <a:r>
              <a:rPr lang="en-US" dirty="0"/>
              <a:t> v </a:t>
            </a:r>
            <a:r>
              <a:rPr lang="en-US" dirty="0" err="1"/>
              <a:t>pracovních</a:t>
            </a:r>
            <a:r>
              <a:rPr lang="en-US" dirty="0"/>
              <a:t> </a:t>
            </a:r>
            <a:r>
              <a:rPr lang="en-US" dirty="0" err="1"/>
              <a:t>situacích</a:t>
            </a:r>
            <a:r>
              <a:rPr lang="en-US" dirty="0"/>
              <a:t>, se </a:t>
            </a:r>
            <a:r>
              <a:rPr lang="en-US" dirty="0" err="1"/>
              <a:t>kterými</a:t>
            </a:r>
            <a:r>
              <a:rPr lang="en-US" dirty="0"/>
              <a:t> se </a:t>
            </a:r>
            <a:r>
              <a:rPr lang="en-US" dirty="0" err="1"/>
              <a:t>bude</a:t>
            </a:r>
            <a:r>
              <a:rPr lang="en-US" dirty="0"/>
              <a:t> </a:t>
            </a:r>
            <a:r>
              <a:rPr lang="en-US" dirty="0" err="1"/>
              <a:t>žák</a:t>
            </a:r>
            <a:r>
              <a:rPr lang="en-US" dirty="0"/>
              <a:t> v </a:t>
            </a:r>
            <a:r>
              <a:rPr lang="en-US" dirty="0" err="1"/>
              <a:t>reálném</a:t>
            </a:r>
            <a:r>
              <a:rPr lang="en-US" dirty="0"/>
              <a:t> </a:t>
            </a:r>
            <a:r>
              <a:rPr lang="en-US" dirty="0" err="1"/>
              <a:t>pracovním</a:t>
            </a:r>
            <a:r>
              <a:rPr lang="en-US" dirty="0"/>
              <a:t> </a:t>
            </a:r>
            <a:r>
              <a:rPr lang="en-US" dirty="0" err="1"/>
              <a:t>procesu</a:t>
            </a:r>
            <a:r>
              <a:rPr lang="en-US" dirty="0"/>
              <a:t> </a:t>
            </a:r>
            <a:r>
              <a:rPr lang="en-US" dirty="0" err="1"/>
              <a:t>setkávat</a:t>
            </a:r>
            <a:r>
              <a:rPr lang="en-US" dirty="0"/>
              <a:t>. </a:t>
            </a:r>
            <a:endParaRPr lang="cs-CZ" dirty="0"/>
          </a:p>
          <a:p>
            <a:pPr algn="just"/>
            <a:r>
              <a:rPr lang="en-US" dirty="0" err="1"/>
              <a:t>Žáci</a:t>
            </a:r>
            <a:r>
              <a:rPr lang="en-US" dirty="0"/>
              <a:t> </a:t>
            </a:r>
            <a:r>
              <a:rPr lang="en-US" dirty="0" err="1"/>
              <a:t>při</a:t>
            </a:r>
            <a:r>
              <a:rPr lang="en-US" dirty="0"/>
              <a:t> </a:t>
            </a:r>
            <a:r>
              <a:rPr lang="en-US" dirty="0" err="1"/>
              <a:t>učení</a:t>
            </a:r>
            <a:r>
              <a:rPr lang="en-US" dirty="0"/>
              <a:t> </a:t>
            </a:r>
            <a:r>
              <a:rPr lang="en-US" dirty="0" err="1"/>
              <a:t>neintegrují</a:t>
            </a:r>
            <a:r>
              <a:rPr lang="en-US" dirty="0"/>
              <a:t> </a:t>
            </a:r>
            <a:r>
              <a:rPr lang="en-US" dirty="0" err="1"/>
              <a:t>obsah</a:t>
            </a:r>
            <a:r>
              <a:rPr lang="en-US" dirty="0"/>
              <a:t> a </a:t>
            </a:r>
            <a:r>
              <a:rPr lang="en-US" dirty="0" err="1"/>
              <a:t>cizí</a:t>
            </a:r>
            <a:r>
              <a:rPr lang="en-US" dirty="0"/>
              <a:t> </a:t>
            </a:r>
            <a:r>
              <a:rPr lang="en-US" dirty="0" err="1"/>
              <a:t>jazyk</a:t>
            </a:r>
            <a:r>
              <a:rPr lang="en-US" dirty="0"/>
              <a:t>, </a:t>
            </a:r>
            <a:r>
              <a:rPr lang="en-US" dirty="0" err="1"/>
              <a:t>přestože</a:t>
            </a:r>
            <a:r>
              <a:rPr lang="en-US" dirty="0"/>
              <a:t> v </a:t>
            </a:r>
            <a:r>
              <a:rPr lang="en-US" dirty="0" err="1"/>
              <a:t>praxi</a:t>
            </a:r>
            <a:r>
              <a:rPr lang="en-US" dirty="0"/>
              <a:t> </a:t>
            </a:r>
            <a:r>
              <a:rPr lang="en-US" dirty="0" err="1"/>
              <a:t>musejí</a:t>
            </a:r>
            <a:r>
              <a:rPr lang="en-US" dirty="0"/>
              <a:t> </a:t>
            </a:r>
            <a:r>
              <a:rPr lang="en-US" dirty="0" err="1"/>
              <a:t>prokázat</a:t>
            </a:r>
            <a:r>
              <a:rPr lang="en-US" dirty="0"/>
              <a:t> </a:t>
            </a:r>
            <a:r>
              <a:rPr lang="en-US" dirty="0" err="1"/>
              <a:t>znalosti</a:t>
            </a:r>
            <a:r>
              <a:rPr lang="en-US" dirty="0"/>
              <a:t> a </a:t>
            </a:r>
            <a:r>
              <a:rPr lang="en-US" dirty="0" err="1"/>
              <a:t>dovednosti</a:t>
            </a:r>
            <a:r>
              <a:rPr lang="en-US" dirty="0"/>
              <a:t> </a:t>
            </a:r>
            <a:r>
              <a:rPr lang="en-US" dirty="0" err="1"/>
              <a:t>jazyka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odborné</a:t>
            </a:r>
            <a:r>
              <a:rPr lang="en-US" dirty="0"/>
              <a:t> </a:t>
            </a:r>
            <a:r>
              <a:rPr lang="en-US" dirty="0" err="1"/>
              <a:t>znalosti</a:t>
            </a:r>
            <a:r>
              <a:rPr lang="en-US" dirty="0"/>
              <a:t>.</a:t>
            </a:r>
            <a:endParaRPr lang="cs-CZ" dirty="0"/>
          </a:p>
          <a:p>
            <a:pPr algn="l"/>
            <a:r>
              <a:rPr lang="cs-CZ" dirty="0"/>
              <a:t> </a:t>
            </a:r>
          </a:p>
          <a:p>
            <a:pPr algn="l"/>
            <a:r>
              <a:rPr lang="cs-CZ" sz="1800" dirty="0"/>
              <a:t>(Výuka odborného cizího jazyka na </a:t>
            </a:r>
            <a:r>
              <a:rPr lang="cs-CZ" sz="1800" dirty="0" err="1"/>
              <a:t>středn</a:t>
            </a:r>
            <a:r>
              <a:rPr lang="en-US" sz="1800" dirty="0" err="1"/>
              <a:t>ích</a:t>
            </a:r>
            <a:r>
              <a:rPr lang="en-US" sz="1800" dirty="0"/>
              <a:t> </a:t>
            </a:r>
            <a:r>
              <a:rPr lang="en-US" sz="1800" dirty="0" err="1"/>
              <a:t>odborných</a:t>
            </a:r>
            <a:r>
              <a:rPr lang="en-US" sz="1800" dirty="0"/>
              <a:t> </a:t>
            </a:r>
            <a:r>
              <a:rPr lang="en-US" sz="1800" dirty="0" err="1"/>
              <a:t>školách</a:t>
            </a:r>
            <a:r>
              <a:rPr lang="en-US" sz="1800" dirty="0"/>
              <a:t> v </a:t>
            </a:r>
            <a:r>
              <a:rPr lang="en-US" sz="1800" dirty="0" err="1"/>
              <a:t>České</a:t>
            </a:r>
            <a:r>
              <a:rPr lang="en-US" sz="1800" dirty="0"/>
              <a:t> </a:t>
            </a:r>
            <a:r>
              <a:rPr lang="en-US" sz="1800" dirty="0" err="1"/>
              <a:t>republice</a:t>
            </a:r>
            <a:r>
              <a:rPr lang="en-US" sz="1800" dirty="0"/>
              <a:t> </a:t>
            </a:r>
            <a:endParaRPr lang="cs-CZ" sz="1800" dirty="0"/>
          </a:p>
          <a:p>
            <a:pPr algn="l"/>
            <a:r>
              <a:rPr lang="cs-CZ" sz="1800" dirty="0"/>
              <a:t>Kateřina </a:t>
            </a:r>
            <a:r>
              <a:rPr lang="cs-CZ" sz="1800" dirty="0" err="1"/>
              <a:t>Oleks</a:t>
            </a:r>
            <a:r>
              <a:rPr lang="en-US" sz="1800" dirty="0" err="1"/>
              <a:t>íková</a:t>
            </a:r>
            <a:r>
              <a:rPr lang="en-US" sz="1800" dirty="0"/>
              <a:t>, 2016,OPEN AGENCY </a:t>
            </a:r>
            <a:r>
              <a:rPr lang="en-US" sz="1800" dirty="0" err="1"/>
              <a:t>s.r.o</a:t>
            </a:r>
            <a:r>
              <a:rPr lang="en-US" sz="1800" dirty="0"/>
              <a:t>. </a:t>
            </a:r>
            <a:r>
              <a:rPr lang="en-US" sz="1800" u="sng" dirty="0" err="1"/>
              <a:t>oleksikova@openagency.cz</a:t>
            </a:r>
            <a:endParaRPr lang="cs-CZ" sz="1800" dirty="0"/>
          </a:p>
          <a:p>
            <a:pPr algn="l"/>
            <a:r>
              <a:rPr lang="cs-CZ" sz="1800" u="sng" dirty="0"/>
              <a:t>https://</a:t>
            </a:r>
            <a:r>
              <a:rPr lang="cs-CZ" sz="1800" u="sng" dirty="0" err="1"/>
              <a:t>www.openagency.cz</a:t>
            </a:r>
            <a:r>
              <a:rPr lang="cs-CZ" sz="1800" u="sng" dirty="0"/>
              <a:t>/</a:t>
            </a:r>
            <a:r>
              <a:rPr lang="cs-CZ" sz="1800" u="sng" dirty="0" err="1"/>
              <a:t>pdf</a:t>
            </a:r>
            <a:r>
              <a:rPr lang="cs-CZ" sz="1800" u="sng" dirty="0"/>
              <a:t>/</a:t>
            </a:r>
            <a:r>
              <a:rPr lang="cs-CZ" sz="1800" u="sng" dirty="0" err="1"/>
              <a:t>odb_cj_stredni_skoly.pdf</a:t>
            </a:r>
            <a:r>
              <a:rPr lang="cs-CZ" sz="1800" dirty="0"/>
              <a:t>)</a:t>
            </a:r>
          </a:p>
          <a:p>
            <a:pPr algn="l"/>
            <a:r>
              <a:rPr lang="cs-CZ" dirty="0"/>
              <a:t> 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51"/>
          <a:stretch/>
        </p:blipFill>
        <p:spPr>
          <a:xfrm>
            <a:off x="163773" y="162975"/>
            <a:ext cx="1140094" cy="867313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475695" y="423652"/>
            <a:ext cx="3739487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50" dirty="0" smtClean="0"/>
              <a:t>CZ.02.3.68/0.0/0.0/16_032/0008286</a:t>
            </a:r>
            <a:br>
              <a:rPr lang="cs-CZ" sz="1250" dirty="0" smtClean="0"/>
            </a:br>
            <a:r>
              <a:rPr lang="cs-CZ" sz="1250" b="1" dirty="0" smtClean="0"/>
              <a:t>Prezenční školení 1</a:t>
            </a:r>
            <a:r>
              <a:rPr lang="cs-CZ" sz="1250" dirty="0" smtClean="0"/>
              <a:t/>
            </a:r>
            <a:br>
              <a:rPr lang="cs-CZ" sz="1250" dirty="0" smtClean="0"/>
            </a:br>
            <a:endParaRPr lang="cs-CZ" sz="125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541" y="6045520"/>
            <a:ext cx="2292326" cy="65509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628" y="6045520"/>
            <a:ext cx="1234990" cy="58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871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12656" y="1439331"/>
            <a:ext cx="10041467" cy="4707787"/>
          </a:xfrm>
        </p:spPr>
        <p:txBody>
          <a:bodyPr>
            <a:noAutofit/>
          </a:bodyPr>
          <a:lstStyle/>
          <a:p>
            <a:r>
              <a:rPr lang="cs-CZ" b="1" dirty="0"/>
              <a:t>Jazyková rozmanitost - nabídka jazyků ve škol</a:t>
            </a:r>
            <a:r>
              <a:rPr lang="en-US" b="1" dirty="0" err="1"/>
              <a:t>ách</a:t>
            </a:r>
            <a:endParaRPr lang="cs-CZ" dirty="0"/>
          </a:p>
          <a:p>
            <a:pPr algn="just"/>
            <a:r>
              <a:rPr lang="cs-CZ" dirty="0"/>
              <a:t>Z provedené analýzy vyplynulo, že všechny </a:t>
            </a:r>
            <a:r>
              <a:rPr lang="cs-CZ" dirty="0" err="1"/>
              <a:t>sledovan</a:t>
            </a:r>
            <a:r>
              <a:rPr lang="en-US" dirty="0" err="1"/>
              <a:t>é</a:t>
            </a:r>
            <a:r>
              <a:rPr lang="en-US" dirty="0"/>
              <a:t> </a:t>
            </a:r>
            <a:r>
              <a:rPr lang="en-US" dirty="0" err="1"/>
              <a:t>školy</a:t>
            </a:r>
            <a:r>
              <a:rPr lang="en-US" dirty="0"/>
              <a:t> (resp. ŠVP), v </a:t>
            </a:r>
            <a:r>
              <a:rPr lang="en-US" dirty="0" err="1"/>
              <a:t>souladu</a:t>
            </a:r>
            <a:r>
              <a:rPr lang="en-US" dirty="0"/>
              <a:t> se </a:t>
            </a:r>
            <a:r>
              <a:rPr lang="en-US" dirty="0" err="1"/>
              <a:t>současnými</a:t>
            </a:r>
            <a:r>
              <a:rPr lang="en-US" dirty="0"/>
              <a:t> trendy </a:t>
            </a:r>
            <a:r>
              <a:rPr lang="en-US" dirty="0" err="1"/>
              <a:t>pěstovat</a:t>
            </a:r>
            <a:r>
              <a:rPr lang="en-US" dirty="0"/>
              <a:t> </a:t>
            </a:r>
            <a:r>
              <a:rPr lang="en-US" dirty="0" err="1"/>
              <a:t>anglický</a:t>
            </a:r>
            <a:r>
              <a:rPr lang="en-US" dirty="0"/>
              <a:t> </a:t>
            </a:r>
            <a:r>
              <a:rPr lang="en-US" dirty="0" err="1"/>
              <a:t>jazyk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nejrozšířenější</a:t>
            </a:r>
            <a:r>
              <a:rPr lang="en-US" dirty="0"/>
              <a:t> </a:t>
            </a:r>
            <a:r>
              <a:rPr lang="en-US" dirty="0" err="1"/>
              <a:t>jazyk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komunikaci</a:t>
            </a:r>
            <a:r>
              <a:rPr lang="en-US" dirty="0"/>
              <a:t> v </a:t>
            </a:r>
            <a:r>
              <a:rPr lang="en-US" dirty="0" err="1"/>
              <a:t>Evropě</a:t>
            </a:r>
            <a:r>
              <a:rPr lang="en-US" dirty="0"/>
              <a:t>, </a:t>
            </a:r>
            <a:r>
              <a:rPr lang="en-US" dirty="0" err="1"/>
              <a:t>nabízejí</a:t>
            </a:r>
            <a:r>
              <a:rPr lang="en-US" dirty="0"/>
              <a:t> k </a:t>
            </a:r>
            <a:r>
              <a:rPr lang="en-US" dirty="0" err="1"/>
              <a:t>povinné</a:t>
            </a:r>
            <a:r>
              <a:rPr lang="en-US" dirty="0"/>
              <a:t> </a:t>
            </a:r>
            <a:r>
              <a:rPr lang="en-US" dirty="0" err="1"/>
              <a:t>výuce</a:t>
            </a:r>
            <a:r>
              <a:rPr lang="en-US" dirty="0"/>
              <a:t> </a:t>
            </a:r>
            <a:r>
              <a:rPr lang="en-US" dirty="0" err="1"/>
              <a:t>anglický</a:t>
            </a:r>
            <a:r>
              <a:rPr lang="en-US" dirty="0"/>
              <a:t> </a:t>
            </a:r>
            <a:r>
              <a:rPr lang="en-US" dirty="0" err="1"/>
              <a:t>jazyk</a:t>
            </a:r>
            <a:r>
              <a:rPr lang="en-US" dirty="0"/>
              <a:t>. </a:t>
            </a:r>
            <a:r>
              <a:rPr lang="en-US" dirty="0" err="1"/>
              <a:t>Výuka</a:t>
            </a:r>
            <a:r>
              <a:rPr lang="en-US" dirty="0"/>
              <a:t> </a:t>
            </a:r>
            <a:r>
              <a:rPr lang="en-US" dirty="0" err="1"/>
              <a:t>německého</a:t>
            </a:r>
            <a:r>
              <a:rPr lang="en-US" dirty="0"/>
              <a:t> </a:t>
            </a:r>
            <a:r>
              <a:rPr lang="en-US" dirty="0" err="1"/>
              <a:t>jazyka</a:t>
            </a:r>
            <a:r>
              <a:rPr lang="en-US" dirty="0"/>
              <a:t> </a:t>
            </a:r>
            <a:r>
              <a:rPr lang="en-US" dirty="0" err="1"/>
              <a:t>byla</a:t>
            </a:r>
            <a:r>
              <a:rPr lang="en-US" dirty="0"/>
              <a:t> </a:t>
            </a:r>
            <a:r>
              <a:rPr lang="en-US" dirty="0" err="1"/>
              <a:t>nabízena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alternativní</a:t>
            </a:r>
            <a:r>
              <a:rPr lang="en-US" dirty="0"/>
              <a:t> v 62 ŠVP. </a:t>
            </a:r>
            <a:r>
              <a:rPr lang="en-US" dirty="0" err="1"/>
              <a:t>Ruský</a:t>
            </a:r>
            <a:r>
              <a:rPr lang="en-US" dirty="0"/>
              <a:t> </a:t>
            </a:r>
            <a:r>
              <a:rPr lang="en-US" dirty="0" err="1"/>
              <a:t>jazyk</a:t>
            </a:r>
            <a:r>
              <a:rPr lang="en-US" dirty="0"/>
              <a:t> </a:t>
            </a:r>
            <a:r>
              <a:rPr lang="en-US" dirty="0" err="1"/>
              <a:t>byl</a:t>
            </a:r>
            <a:r>
              <a:rPr lang="en-US" dirty="0"/>
              <a:t> v </a:t>
            </a:r>
            <a:r>
              <a:rPr lang="en-US" dirty="0" err="1"/>
              <a:t>nabídce</a:t>
            </a:r>
            <a:r>
              <a:rPr lang="en-US" dirty="0"/>
              <a:t> </a:t>
            </a:r>
            <a:r>
              <a:rPr lang="en-US" dirty="0" err="1"/>
              <a:t>škol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třetím</a:t>
            </a:r>
            <a:r>
              <a:rPr lang="en-US" dirty="0"/>
              <a:t> </a:t>
            </a:r>
            <a:r>
              <a:rPr lang="en-US" dirty="0" err="1"/>
              <a:t>místě</a:t>
            </a:r>
            <a:r>
              <a:rPr lang="en-US" dirty="0"/>
              <a:t>, </a:t>
            </a:r>
            <a:r>
              <a:rPr lang="en-US" dirty="0" err="1"/>
              <a:t>následovala</a:t>
            </a:r>
            <a:r>
              <a:rPr lang="en-US" dirty="0"/>
              <a:t> </a:t>
            </a:r>
            <a:r>
              <a:rPr lang="en-US" dirty="0" err="1"/>
              <a:t>francouzština</a:t>
            </a:r>
            <a:r>
              <a:rPr lang="en-US" dirty="0"/>
              <a:t> a </a:t>
            </a:r>
            <a:r>
              <a:rPr lang="en-US" dirty="0" err="1"/>
              <a:t>španělština</a:t>
            </a:r>
            <a:r>
              <a:rPr lang="en-US" dirty="0"/>
              <a:t>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 </a:t>
            </a:r>
            <a:r>
              <a:rPr lang="en-US" dirty="0" err="1"/>
              <a:t>oborech</a:t>
            </a:r>
            <a:r>
              <a:rPr lang="en-US" dirty="0"/>
              <a:t> se </a:t>
            </a:r>
            <a:r>
              <a:rPr lang="en-US" dirty="0" err="1"/>
              <a:t>dvěma</a:t>
            </a:r>
            <a:r>
              <a:rPr lang="en-US" dirty="0"/>
              <a:t> </a:t>
            </a:r>
            <a:r>
              <a:rPr lang="en-US" dirty="0" err="1"/>
              <a:t>povinně</a:t>
            </a:r>
            <a:r>
              <a:rPr lang="en-US" dirty="0"/>
              <a:t> </a:t>
            </a:r>
            <a:r>
              <a:rPr lang="en-US" dirty="0" err="1"/>
              <a:t>vyučovanými</a:t>
            </a:r>
            <a:r>
              <a:rPr lang="en-US" dirty="0"/>
              <a:t> </a:t>
            </a:r>
            <a:r>
              <a:rPr lang="en-US" dirty="0" err="1"/>
              <a:t>jazyky</a:t>
            </a:r>
            <a:r>
              <a:rPr lang="en-US" dirty="0"/>
              <a:t> se </a:t>
            </a:r>
            <a:r>
              <a:rPr lang="en-US" dirty="0" err="1"/>
              <a:t>rozšiřuje</a:t>
            </a:r>
            <a:r>
              <a:rPr lang="en-US" dirty="0"/>
              <a:t> </a:t>
            </a:r>
            <a:r>
              <a:rPr lang="en-US" dirty="0" err="1"/>
              <a:t>nabídka</a:t>
            </a:r>
            <a:r>
              <a:rPr lang="en-US" dirty="0"/>
              <a:t> o </a:t>
            </a:r>
            <a:r>
              <a:rPr lang="en-US" dirty="0" err="1"/>
              <a:t>ruský</a:t>
            </a:r>
            <a:r>
              <a:rPr lang="en-US" dirty="0"/>
              <a:t> </a:t>
            </a:r>
            <a:r>
              <a:rPr lang="en-US" dirty="0" err="1"/>
              <a:t>jazyk</a:t>
            </a:r>
            <a:r>
              <a:rPr lang="en-US" dirty="0"/>
              <a:t> (8 ŠVP), </a:t>
            </a:r>
            <a:r>
              <a:rPr lang="en-US" dirty="0" err="1"/>
              <a:t>francouzský</a:t>
            </a:r>
            <a:r>
              <a:rPr lang="en-US" dirty="0"/>
              <a:t> </a:t>
            </a:r>
            <a:r>
              <a:rPr lang="en-US" dirty="0" err="1"/>
              <a:t>jazyk</a:t>
            </a:r>
            <a:r>
              <a:rPr lang="en-US" dirty="0"/>
              <a:t> (2), </a:t>
            </a:r>
            <a:r>
              <a:rPr lang="en-US" dirty="0" err="1"/>
              <a:t>španělský</a:t>
            </a:r>
            <a:r>
              <a:rPr lang="en-US" dirty="0"/>
              <a:t> </a:t>
            </a:r>
            <a:r>
              <a:rPr lang="en-US" dirty="0" err="1"/>
              <a:t>jazyk</a:t>
            </a:r>
            <a:r>
              <a:rPr lang="en-US" dirty="0"/>
              <a:t> (1</a:t>
            </a:r>
            <a:r>
              <a:rPr lang="en-US" dirty="0" smtClean="0"/>
              <a:t>).</a:t>
            </a:r>
            <a:endParaRPr lang="cs-CZ" dirty="0"/>
          </a:p>
          <a:p>
            <a:pPr algn="l"/>
            <a:r>
              <a:rPr lang="cs-CZ" dirty="0" smtClean="0"/>
              <a:t>(Národní </a:t>
            </a:r>
            <a:r>
              <a:rPr lang="cs-CZ" dirty="0"/>
              <a:t>ústav odborného </a:t>
            </a:r>
            <a:r>
              <a:rPr lang="cs-CZ" dirty="0" err="1"/>
              <a:t>vzděl</a:t>
            </a:r>
            <a:r>
              <a:rPr lang="en-US" dirty="0" err="1"/>
              <a:t>ávání</a:t>
            </a:r>
            <a:r>
              <a:rPr lang="en-US" dirty="0"/>
              <a:t>, 2012</a:t>
            </a:r>
            <a:r>
              <a:rPr lang="en-US" dirty="0" smtClean="0"/>
              <a:t>)</a:t>
            </a:r>
          </a:p>
          <a:p>
            <a:pPr algn="l"/>
            <a:endParaRPr lang="cs-CZ" sz="1800" dirty="0"/>
          </a:p>
          <a:p>
            <a:pPr algn="l"/>
            <a:r>
              <a:rPr lang="cs-CZ" sz="1800" u="sng" dirty="0"/>
              <a:t>http://</a:t>
            </a:r>
            <a:r>
              <a:rPr lang="cs-CZ" sz="1800" u="sng" dirty="0" err="1"/>
              <a:t>www.nuov.cz</a:t>
            </a:r>
            <a:r>
              <a:rPr lang="cs-CZ" sz="1800" u="sng" dirty="0"/>
              <a:t>/kurikulum/postaveni-</a:t>
            </a:r>
            <a:r>
              <a:rPr lang="cs-CZ" sz="1800" u="sng" dirty="0" err="1"/>
              <a:t>cizich</a:t>
            </a:r>
            <a:r>
              <a:rPr lang="cs-CZ" sz="1800" u="sng" dirty="0"/>
              <a:t>-jazyku-ve-</a:t>
            </a:r>
            <a:r>
              <a:rPr lang="cs-CZ" sz="1800" u="sng" dirty="0" err="1"/>
              <a:t>strednim</a:t>
            </a:r>
            <a:r>
              <a:rPr lang="cs-CZ" sz="1800" u="sng" dirty="0"/>
              <a:t>-</a:t>
            </a:r>
            <a:r>
              <a:rPr lang="cs-CZ" sz="1800" u="sng" dirty="0" err="1"/>
              <a:t>odbornem-vzdelavani</a:t>
            </a:r>
            <a:endParaRPr lang="cs-CZ" sz="18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51"/>
          <a:stretch/>
        </p:blipFill>
        <p:spPr>
          <a:xfrm>
            <a:off x="163773" y="162975"/>
            <a:ext cx="1140094" cy="867313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475695" y="423652"/>
            <a:ext cx="3739487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50" dirty="0" smtClean="0"/>
              <a:t>CZ.02.3.68/0.0/0.0/16_032/0008286</a:t>
            </a:r>
            <a:br>
              <a:rPr lang="cs-CZ" sz="1250" dirty="0" smtClean="0"/>
            </a:br>
            <a:r>
              <a:rPr lang="cs-CZ" sz="1250" b="1" dirty="0" smtClean="0"/>
              <a:t>Prezenční školení 1</a:t>
            </a:r>
            <a:r>
              <a:rPr lang="cs-CZ" sz="1250" dirty="0" smtClean="0"/>
              <a:t/>
            </a:r>
            <a:br>
              <a:rPr lang="cs-CZ" sz="1250" dirty="0" smtClean="0"/>
            </a:br>
            <a:endParaRPr lang="cs-CZ" sz="125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541" y="6045520"/>
            <a:ext cx="2292326" cy="65509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628" y="6045520"/>
            <a:ext cx="1234990" cy="58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5354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11200" y="1270001"/>
            <a:ext cx="11006667" cy="4707787"/>
          </a:xfrm>
        </p:spPr>
        <p:txBody>
          <a:bodyPr>
            <a:noAutofit/>
          </a:bodyPr>
          <a:lstStyle/>
          <a:p>
            <a:r>
              <a:rPr lang="cs-CZ" b="1" dirty="0" err="1"/>
              <a:t>Všeobecn</a:t>
            </a:r>
            <a:r>
              <a:rPr lang="en-US" b="1" dirty="0" err="1"/>
              <a:t>é</a:t>
            </a:r>
            <a:r>
              <a:rPr lang="en-US" b="1" dirty="0"/>
              <a:t> </a:t>
            </a:r>
            <a:r>
              <a:rPr lang="en-US" b="1" dirty="0" err="1"/>
              <a:t>požadavky</a:t>
            </a:r>
            <a:r>
              <a:rPr lang="en-US" b="1" dirty="0"/>
              <a:t>  </a:t>
            </a:r>
            <a:endParaRPr lang="cs-CZ" dirty="0"/>
          </a:p>
          <a:p>
            <a:pPr algn="l"/>
            <a:r>
              <a:rPr lang="en-US" sz="2100" dirty="0" err="1"/>
              <a:t>vycházejí</a:t>
            </a:r>
            <a:r>
              <a:rPr lang="en-US" sz="2100" dirty="0"/>
              <a:t> </a:t>
            </a:r>
            <a:r>
              <a:rPr lang="en-US" sz="2100" dirty="0" err="1"/>
              <a:t>nejen</a:t>
            </a:r>
            <a:r>
              <a:rPr lang="en-US" sz="2100" dirty="0"/>
              <a:t> z </a:t>
            </a:r>
            <a:r>
              <a:rPr lang="en-US" sz="2100" dirty="0" err="1"/>
              <a:t>platné</a:t>
            </a:r>
            <a:r>
              <a:rPr lang="en-US" sz="2100" dirty="0"/>
              <a:t> </a:t>
            </a:r>
            <a:r>
              <a:rPr lang="en-US" sz="2100" dirty="0" err="1"/>
              <a:t>legislativy</a:t>
            </a:r>
            <a:r>
              <a:rPr lang="en-US" sz="2100" dirty="0"/>
              <a:t>, ale </a:t>
            </a:r>
            <a:r>
              <a:rPr lang="en-US" sz="2100" dirty="0" err="1"/>
              <a:t>i</a:t>
            </a:r>
            <a:r>
              <a:rPr lang="en-US" sz="2100" dirty="0"/>
              <a:t> z </a:t>
            </a:r>
            <a:r>
              <a:rPr lang="en-US" sz="2100" dirty="0" err="1"/>
              <a:t>požadavků</a:t>
            </a:r>
            <a:r>
              <a:rPr lang="en-US" sz="2100" dirty="0"/>
              <a:t> </a:t>
            </a:r>
            <a:r>
              <a:rPr lang="en-US" sz="2100" dirty="0" err="1"/>
              <a:t>zaměstnavatelů</a:t>
            </a:r>
            <a:r>
              <a:rPr lang="en-US" sz="2100" dirty="0"/>
              <a:t> </a:t>
            </a:r>
            <a:r>
              <a:rPr lang="en-US" sz="2100" dirty="0" err="1"/>
              <a:t>či</a:t>
            </a:r>
            <a:r>
              <a:rPr lang="en-US" sz="2100" dirty="0"/>
              <a:t> </a:t>
            </a:r>
            <a:r>
              <a:rPr lang="en-US" sz="2100" dirty="0" err="1"/>
              <a:t>vysokých</a:t>
            </a:r>
            <a:r>
              <a:rPr lang="en-US" sz="2100" dirty="0"/>
              <a:t> </a:t>
            </a:r>
            <a:r>
              <a:rPr lang="en-US" sz="2100" dirty="0" err="1"/>
              <a:t>škol</a:t>
            </a:r>
            <a:r>
              <a:rPr lang="en-US" sz="2100" dirty="0"/>
              <a:t>:</a:t>
            </a:r>
            <a:endParaRPr lang="cs-CZ" sz="2100" dirty="0"/>
          </a:p>
          <a:p>
            <a:pPr algn="l"/>
            <a:r>
              <a:rPr lang="cs-CZ" sz="2100" dirty="0"/>
              <a:t> </a:t>
            </a:r>
          </a:p>
          <a:p>
            <a:pPr marL="342900" lvl="0" indent="-342900" algn="l">
              <a:buFont typeface="Wingdings" charset="2"/>
              <a:buChar char="§"/>
            </a:pPr>
            <a:r>
              <a:rPr lang="cs-CZ" sz="2000" b="1" dirty="0"/>
              <a:t>vyvážený rozvoj</a:t>
            </a:r>
            <a:r>
              <a:rPr lang="cs-CZ" sz="2000" dirty="0"/>
              <a:t> všech </a:t>
            </a:r>
            <a:r>
              <a:rPr lang="cs-CZ" sz="2000" dirty="0" err="1"/>
              <a:t>jazykov</a:t>
            </a:r>
            <a:r>
              <a:rPr lang="en-US" sz="2000" dirty="0" err="1"/>
              <a:t>ých</a:t>
            </a:r>
            <a:r>
              <a:rPr lang="en-US" sz="2000" dirty="0"/>
              <a:t> </a:t>
            </a:r>
            <a:r>
              <a:rPr lang="en-US" sz="2000" dirty="0" err="1" smtClean="0"/>
              <a:t>složek</a:t>
            </a:r>
            <a:endParaRPr lang="cs-CZ" sz="2000" dirty="0"/>
          </a:p>
          <a:p>
            <a:pPr marL="342900" lvl="0" indent="-342900" algn="l">
              <a:buFont typeface="Wingdings" charset="2"/>
              <a:buChar char="§"/>
            </a:pPr>
            <a:r>
              <a:rPr lang="en-US" sz="2000" b="1" dirty="0" err="1"/>
              <a:t>aktivní</a:t>
            </a:r>
            <a:r>
              <a:rPr lang="en-US" sz="2000" b="1" dirty="0"/>
              <a:t> </a:t>
            </a:r>
            <a:r>
              <a:rPr lang="en-US" sz="2000" b="1" dirty="0" err="1"/>
              <a:t>znalost</a:t>
            </a:r>
            <a:r>
              <a:rPr lang="en-US" sz="2000" dirty="0"/>
              <a:t> </a:t>
            </a:r>
            <a:r>
              <a:rPr lang="en-US" sz="2000" dirty="0" err="1"/>
              <a:t>alespoň</a:t>
            </a:r>
            <a:r>
              <a:rPr lang="en-US" sz="2000" dirty="0"/>
              <a:t> </a:t>
            </a:r>
            <a:r>
              <a:rPr lang="en-US" sz="2000" b="1" dirty="0" err="1"/>
              <a:t>dvou</a:t>
            </a:r>
            <a:r>
              <a:rPr lang="en-US" sz="2000" b="1" dirty="0"/>
              <a:t> </a:t>
            </a:r>
            <a:r>
              <a:rPr lang="en-US" sz="2000" b="1" dirty="0" err="1"/>
              <a:t>cizích</a:t>
            </a:r>
            <a:r>
              <a:rPr lang="en-US" sz="2000" b="1" dirty="0"/>
              <a:t> </a:t>
            </a:r>
            <a:r>
              <a:rPr lang="en-US" sz="2000" b="1" dirty="0" err="1"/>
              <a:t>jazyků</a:t>
            </a:r>
            <a:r>
              <a:rPr lang="en-US" sz="2000" dirty="0"/>
              <a:t> (</a:t>
            </a:r>
            <a:r>
              <a:rPr lang="en-US" sz="2000" dirty="0" err="1"/>
              <a:t>první</a:t>
            </a:r>
            <a:r>
              <a:rPr lang="en-US" sz="2000" dirty="0"/>
              <a:t> </a:t>
            </a:r>
            <a:r>
              <a:rPr lang="en-US" sz="2000" dirty="0" err="1"/>
              <a:t>cizí</a:t>
            </a:r>
            <a:r>
              <a:rPr lang="en-US" sz="2000" dirty="0"/>
              <a:t> </a:t>
            </a:r>
            <a:r>
              <a:rPr lang="en-US" sz="2000" dirty="0" err="1"/>
              <a:t>jazyk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úrovni</a:t>
            </a:r>
            <a:r>
              <a:rPr lang="en-US" sz="2000" dirty="0"/>
              <a:t> B1 </a:t>
            </a:r>
            <a:r>
              <a:rPr lang="en-US" sz="2000" dirty="0" err="1"/>
              <a:t>směřující</a:t>
            </a:r>
            <a:r>
              <a:rPr lang="en-US" sz="2000" dirty="0"/>
              <a:t> k </a:t>
            </a:r>
            <a:r>
              <a:rPr lang="en-US" sz="2000" dirty="0" err="1"/>
              <a:t>úrovni</a:t>
            </a:r>
            <a:r>
              <a:rPr lang="en-US" sz="2000" dirty="0"/>
              <a:t> B2 a </a:t>
            </a:r>
            <a:r>
              <a:rPr lang="en-US" sz="2000" dirty="0" err="1"/>
              <a:t>druhý</a:t>
            </a:r>
            <a:r>
              <a:rPr lang="en-US" sz="2000" dirty="0"/>
              <a:t> </a:t>
            </a:r>
            <a:r>
              <a:rPr lang="en-US" sz="2000" dirty="0" err="1"/>
              <a:t>cizí</a:t>
            </a:r>
            <a:r>
              <a:rPr lang="en-US" sz="2000" dirty="0"/>
              <a:t> </a:t>
            </a:r>
            <a:r>
              <a:rPr lang="en-US" sz="2000" dirty="0" err="1"/>
              <a:t>jazyk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úrovni</a:t>
            </a:r>
            <a:r>
              <a:rPr lang="en-US" sz="2000" dirty="0"/>
              <a:t> A2 </a:t>
            </a:r>
            <a:r>
              <a:rPr lang="en-US" sz="2000" dirty="0" err="1"/>
              <a:t>podle</a:t>
            </a:r>
            <a:r>
              <a:rPr lang="en-US" sz="2000" dirty="0"/>
              <a:t> </a:t>
            </a:r>
            <a:r>
              <a:rPr lang="en-US" sz="2000" dirty="0" err="1"/>
              <a:t>taxonomie</a:t>
            </a:r>
            <a:r>
              <a:rPr lang="en-US" sz="2000" dirty="0"/>
              <a:t> CEFR</a:t>
            </a:r>
            <a:r>
              <a:rPr lang="en-US" sz="2000" dirty="0" smtClean="0"/>
              <a:t>)</a:t>
            </a:r>
            <a:endParaRPr lang="cs-CZ" sz="2000" dirty="0"/>
          </a:p>
          <a:p>
            <a:pPr marL="342900" lvl="0" indent="-342900" algn="l">
              <a:buFont typeface="Wingdings" charset="2"/>
              <a:buChar char="§"/>
            </a:pPr>
            <a:r>
              <a:rPr lang="cs-CZ" sz="2000" b="1" dirty="0"/>
              <a:t>rozšiřování </a:t>
            </a:r>
            <a:r>
              <a:rPr lang="cs-CZ" sz="2000" b="1" dirty="0" err="1"/>
              <a:t>odborn</a:t>
            </a:r>
            <a:r>
              <a:rPr lang="en-US" sz="2000" b="1" dirty="0"/>
              <a:t>é </a:t>
            </a:r>
            <a:r>
              <a:rPr lang="en-US" sz="2000" b="1" dirty="0" err="1"/>
              <a:t>slovní</a:t>
            </a:r>
            <a:r>
              <a:rPr lang="en-US" sz="2000" b="1" dirty="0"/>
              <a:t> </a:t>
            </a:r>
            <a:r>
              <a:rPr lang="en-US" sz="2000" b="1" dirty="0" err="1"/>
              <a:t>zásoby</a:t>
            </a:r>
            <a:r>
              <a:rPr lang="en-US" sz="2000" dirty="0"/>
              <a:t> (20 % </a:t>
            </a:r>
            <a:r>
              <a:rPr lang="en-US" sz="2000" dirty="0" err="1"/>
              <a:t>lexikálních</a:t>
            </a:r>
            <a:r>
              <a:rPr lang="en-US" sz="2000" dirty="0"/>
              <a:t> </a:t>
            </a:r>
            <a:r>
              <a:rPr lang="en-US" sz="2000" dirty="0" err="1"/>
              <a:t>jednotek</a:t>
            </a:r>
            <a:r>
              <a:rPr lang="en-US" sz="2000" dirty="0"/>
              <a:t> </a:t>
            </a:r>
            <a:r>
              <a:rPr lang="en-US" sz="2000" dirty="0" err="1"/>
              <a:t>za</a:t>
            </a:r>
            <a:r>
              <a:rPr lang="en-US" sz="2000" dirty="0"/>
              <a:t> </a:t>
            </a:r>
            <a:r>
              <a:rPr lang="en-US" sz="2000" dirty="0" err="1"/>
              <a:t>školní</a:t>
            </a:r>
            <a:r>
              <a:rPr lang="en-US" sz="2000" dirty="0"/>
              <a:t> </a:t>
            </a:r>
            <a:r>
              <a:rPr lang="en-US" sz="2000" dirty="0" err="1"/>
              <a:t>rok</a:t>
            </a:r>
            <a:r>
              <a:rPr lang="en-US" sz="2000" dirty="0"/>
              <a:t> </a:t>
            </a:r>
            <a:r>
              <a:rPr lang="en-US" sz="2000" dirty="0" err="1"/>
              <a:t>studia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střední</a:t>
            </a:r>
            <a:r>
              <a:rPr lang="en-US" sz="2000" dirty="0"/>
              <a:t> </a:t>
            </a:r>
            <a:r>
              <a:rPr lang="en-US" sz="2000" dirty="0" err="1"/>
              <a:t>odborné</a:t>
            </a:r>
            <a:r>
              <a:rPr lang="en-US" sz="2000" dirty="0"/>
              <a:t> </a:t>
            </a:r>
            <a:r>
              <a:rPr lang="en-US" sz="2000" dirty="0" err="1"/>
              <a:t>škole</a:t>
            </a:r>
            <a:r>
              <a:rPr lang="en-US" sz="2000" dirty="0"/>
              <a:t> a 15 % </a:t>
            </a:r>
            <a:r>
              <a:rPr lang="en-US" sz="2000" dirty="0" err="1"/>
              <a:t>lexikálních</a:t>
            </a:r>
            <a:r>
              <a:rPr lang="en-US" sz="2000" dirty="0"/>
              <a:t> </a:t>
            </a:r>
            <a:r>
              <a:rPr lang="en-US" sz="2000" dirty="0" err="1"/>
              <a:t>jednotek</a:t>
            </a:r>
            <a:r>
              <a:rPr lang="en-US" sz="2000" dirty="0"/>
              <a:t> </a:t>
            </a:r>
            <a:r>
              <a:rPr lang="en-US" sz="2000" dirty="0" err="1"/>
              <a:t>za</a:t>
            </a:r>
            <a:r>
              <a:rPr lang="en-US" sz="2000" dirty="0"/>
              <a:t> </a:t>
            </a:r>
            <a:r>
              <a:rPr lang="en-US" sz="2000" dirty="0" err="1"/>
              <a:t>školní</a:t>
            </a:r>
            <a:r>
              <a:rPr lang="en-US" sz="2000" dirty="0"/>
              <a:t> </a:t>
            </a:r>
            <a:r>
              <a:rPr lang="en-US" sz="2000" dirty="0" err="1"/>
              <a:t>rok</a:t>
            </a:r>
            <a:r>
              <a:rPr lang="en-US" sz="2000" dirty="0"/>
              <a:t> </a:t>
            </a:r>
            <a:r>
              <a:rPr lang="en-US" sz="2000" dirty="0" err="1"/>
              <a:t>studia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odborném</a:t>
            </a:r>
            <a:r>
              <a:rPr lang="en-US" sz="2000" dirty="0"/>
              <a:t> </a:t>
            </a:r>
            <a:r>
              <a:rPr lang="en-US" sz="2000" dirty="0" err="1"/>
              <a:t>učilišti</a:t>
            </a:r>
            <a:r>
              <a:rPr lang="en-US" sz="2000" dirty="0" smtClean="0"/>
              <a:t>)</a:t>
            </a:r>
            <a:endParaRPr lang="cs-CZ" sz="2000" dirty="0"/>
          </a:p>
          <a:p>
            <a:pPr marL="342900" lvl="0" indent="-342900" algn="l">
              <a:buFont typeface="Wingdings" charset="2"/>
              <a:buChar char="§"/>
            </a:pPr>
            <a:r>
              <a:rPr lang="en-US" sz="2000" b="1" dirty="0" err="1"/>
              <a:t>schopnost</a:t>
            </a:r>
            <a:r>
              <a:rPr lang="en-US" sz="2000" b="1" dirty="0"/>
              <a:t> </a:t>
            </a:r>
            <a:r>
              <a:rPr lang="en-US" sz="2000" b="1" dirty="0" err="1"/>
              <a:t>aktivního</a:t>
            </a:r>
            <a:r>
              <a:rPr lang="en-US" sz="2000" b="1" dirty="0"/>
              <a:t> </a:t>
            </a:r>
            <a:r>
              <a:rPr lang="en-US" sz="2000" b="1" dirty="0" err="1"/>
              <a:t>využití</a:t>
            </a:r>
            <a:r>
              <a:rPr lang="en-US" sz="2000" b="1" dirty="0"/>
              <a:t> </a:t>
            </a:r>
            <a:r>
              <a:rPr lang="en-US" sz="2000" dirty="0" err="1"/>
              <a:t>odborného</a:t>
            </a:r>
            <a:r>
              <a:rPr lang="en-US" sz="2000" dirty="0"/>
              <a:t> </a:t>
            </a:r>
            <a:r>
              <a:rPr lang="en-US" sz="2000" dirty="0" err="1" smtClean="0"/>
              <a:t>jazyka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cs-CZ" sz="2000" dirty="0"/>
          </a:p>
          <a:p>
            <a:pPr algn="l"/>
            <a:r>
              <a:rPr lang="cs-CZ" sz="1800" dirty="0"/>
              <a:t>(Národní ústav pro </a:t>
            </a:r>
            <a:r>
              <a:rPr lang="cs-CZ" sz="1800" dirty="0" err="1"/>
              <a:t>vzděl</a:t>
            </a:r>
            <a:r>
              <a:rPr lang="en-US" sz="1800" dirty="0" err="1"/>
              <a:t>ávání</a:t>
            </a:r>
            <a:r>
              <a:rPr lang="en-US" sz="1800" dirty="0"/>
              <a:t>/IPs </a:t>
            </a:r>
            <a:r>
              <a:rPr lang="en-US" sz="1800" dirty="0" err="1"/>
              <a:t>Podpora</a:t>
            </a:r>
            <a:r>
              <a:rPr lang="en-US" sz="1800" dirty="0"/>
              <a:t> </a:t>
            </a:r>
            <a:r>
              <a:rPr lang="en-US" sz="1800" dirty="0" err="1"/>
              <a:t>krajského</a:t>
            </a:r>
            <a:r>
              <a:rPr lang="en-US" sz="1800" dirty="0"/>
              <a:t> </a:t>
            </a:r>
            <a:r>
              <a:rPr lang="en-US" sz="1800" dirty="0" err="1"/>
              <a:t>akčního</a:t>
            </a:r>
            <a:r>
              <a:rPr lang="en-US" sz="1800" dirty="0"/>
              <a:t> </a:t>
            </a:r>
            <a:r>
              <a:rPr lang="en-US" sz="1800" dirty="0" err="1"/>
              <a:t>plánování</a:t>
            </a:r>
            <a:r>
              <a:rPr lang="en-US" sz="1800" dirty="0"/>
              <a:t>/P-KAP/24. </a:t>
            </a:r>
            <a:r>
              <a:rPr lang="en-US" sz="1800" dirty="0" err="1"/>
              <a:t>dubna</a:t>
            </a:r>
            <a:r>
              <a:rPr lang="en-US" sz="1800" dirty="0"/>
              <a:t> 2018</a:t>
            </a:r>
            <a:endParaRPr lang="cs-CZ" sz="1800" dirty="0"/>
          </a:p>
          <a:p>
            <a:pPr algn="l"/>
            <a:r>
              <a:rPr lang="cs-CZ" sz="1800" u="sng" dirty="0"/>
              <a:t>http://</a:t>
            </a:r>
            <a:r>
              <a:rPr lang="cs-CZ" sz="1800" u="sng" dirty="0" err="1"/>
              <a:t>www.nuv.cz</a:t>
            </a:r>
            <a:r>
              <a:rPr lang="cs-CZ" sz="1800" u="sng" dirty="0"/>
              <a:t>/</a:t>
            </a:r>
            <a:r>
              <a:rPr lang="cs-CZ" sz="1800" u="sng" dirty="0" err="1"/>
              <a:t>uploads</a:t>
            </a:r>
            <a:r>
              <a:rPr lang="cs-CZ" sz="1800" u="sng" dirty="0"/>
              <a:t>/P_KAP/</a:t>
            </a:r>
            <a:r>
              <a:rPr lang="cs-CZ" sz="1800" u="sng" dirty="0" err="1"/>
              <a:t>ke_stazeni</a:t>
            </a:r>
            <a:r>
              <a:rPr lang="cs-CZ" sz="1800" u="sng" dirty="0"/>
              <a:t>/</a:t>
            </a:r>
            <a:r>
              <a:rPr lang="cs-CZ" sz="1800" u="sng" dirty="0" err="1"/>
              <a:t>pojeti</a:t>
            </a:r>
            <a:r>
              <a:rPr lang="cs-CZ" sz="1800" u="sng" dirty="0"/>
              <a:t>/P_KAP_pojeti_Rozvoj_vyuky_cizich_jazyku_03042018.pdf</a:t>
            </a:r>
            <a:r>
              <a:rPr lang="cs-CZ" sz="1800" dirty="0"/>
              <a:t>)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51"/>
          <a:stretch/>
        </p:blipFill>
        <p:spPr>
          <a:xfrm>
            <a:off x="163773" y="162975"/>
            <a:ext cx="1140094" cy="867313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475695" y="423652"/>
            <a:ext cx="3739487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50" dirty="0" smtClean="0"/>
              <a:t>CZ.02.3.68/0.0/0.0/16_032/0008286</a:t>
            </a:r>
            <a:br>
              <a:rPr lang="cs-CZ" sz="1250" dirty="0" smtClean="0"/>
            </a:br>
            <a:r>
              <a:rPr lang="cs-CZ" sz="1250" b="1" dirty="0" smtClean="0"/>
              <a:t>Prezenční školení 1</a:t>
            </a:r>
            <a:r>
              <a:rPr lang="cs-CZ" sz="1250" dirty="0" smtClean="0"/>
              <a:t/>
            </a:r>
            <a:br>
              <a:rPr lang="cs-CZ" sz="1250" dirty="0" smtClean="0"/>
            </a:br>
            <a:endParaRPr lang="cs-CZ" sz="125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541" y="6045520"/>
            <a:ext cx="2292326" cy="65509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628" y="6045520"/>
            <a:ext cx="1234990" cy="58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368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12656" y="1439331"/>
            <a:ext cx="10041467" cy="4707787"/>
          </a:xfrm>
        </p:spPr>
        <p:txBody>
          <a:bodyPr>
            <a:noAutofit/>
          </a:bodyPr>
          <a:lstStyle/>
          <a:p>
            <a:r>
              <a:rPr lang="cs-CZ" b="1" dirty="0"/>
              <a:t>Požadavky a p</a:t>
            </a:r>
            <a:r>
              <a:rPr lang="en-US" b="1" dirty="0" err="1"/>
              <a:t>řístup</a:t>
            </a:r>
            <a:r>
              <a:rPr lang="en-US" b="1" dirty="0"/>
              <a:t> k </a:t>
            </a:r>
            <a:r>
              <a:rPr lang="en-US" b="1" dirty="0" err="1"/>
              <a:t>výuce</a:t>
            </a:r>
            <a:r>
              <a:rPr lang="en-US" b="1" dirty="0"/>
              <a:t> </a:t>
            </a:r>
            <a:r>
              <a:rPr lang="en-US" b="1" dirty="0" err="1"/>
              <a:t>cizích</a:t>
            </a:r>
            <a:r>
              <a:rPr lang="en-US" b="1" dirty="0"/>
              <a:t> </a:t>
            </a:r>
            <a:r>
              <a:rPr lang="en-US" b="1" dirty="0" err="1"/>
              <a:t>jazyků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odborných</a:t>
            </a:r>
            <a:r>
              <a:rPr lang="en-US" b="1" dirty="0"/>
              <a:t> </a:t>
            </a:r>
            <a:r>
              <a:rPr lang="en-US" b="1" dirty="0" err="1"/>
              <a:t>školách</a:t>
            </a:r>
            <a:r>
              <a:rPr lang="en-US" b="1" dirty="0"/>
              <a:t> </a:t>
            </a:r>
            <a:endParaRPr lang="cs-CZ" dirty="0"/>
          </a:p>
          <a:p>
            <a:r>
              <a:rPr lang="cs-CZ" b="1" dirty="0"/>
              <a:t> </a:t>
            </a:r>
            <a:endParaRPr lang="cs-CZ" dirty="0"/>
          </a:p>
          <a:p>
            <a:pPr algn="just"/>
            <a:r>
              <a:rPr lang="cs-CZ" dirty="0"/>
              <a:t>P</a:t>
            </a:r>
            <a:r>
              <a:rPr lang="en-US" dirty="0" err="1" smtClean="0"/>
              <a:t>ro</a:t>
            </a:r>
            <a:r>
              <a:rPr lang="en-US" dirty="0" smtClean="0"/>
              <a:t> </a:t>
            </a:r>
            <a:r>
              <a:rPr lang="en-US" dirty="0" err="1"/>
              <a:t>zlepšení</a:t>
            </a:r>
            <a:r>
              <a:rPr lang="en-US" dirty="0"/>
              <a:t> </a:t>
            </a:r>
            <a:r>
              <a:rPr lang="en-US" dirty="0" err="1"/>
              <a:t>kvality</a:t>
            </a:r>
            <a:r>
              <a:rPr lang="en-US" dirty="0"/>
              <a:t> </a:t>
            </a:r>
            <a:r>
              <a:rPr lang="en-US" dirty="0" err="1"/>
              <a:t>výuky</a:t>
            </a:r>
            <a:r>
              <a:rPr lang="en-US" dirty="0"/>
              <a:t> </a:t>
            </a:r>
            <a:r>
              <a:rPr lang="en-US" dirty="0" err="1"/>
              <a:t>odborné</a:t>
            </a:r>
            <a:r>
              <a:rPr lang="en-US" dirty="0"/>
              <a:t> </a:t>
            </a:r>
            <a:r>
              <a:rPr lang="en-US" dirty="0" err="1"/>
              <a:t>terminologie</a:t>
            </a:r>
            <a:r>
              <a:rPr lang="en-US" dirty="0"/>
              <a:t> </a:t>
            </a:r>
            <a:r>
              <a:rPr lang="en-US" dirty="0" err="1"/>
              <a:t>potom</a:t>
            </a:r>
            <a:r>
              <a:rPr lang="en-US" dirty="0"/>
              <a:t> </a:t>
            </a:r>
            <a:r>
              <a:rPr lang="en-US" dirty="0" err="1" smtClean="0"/>
              <a:t>zaznívá</a:t>
            </a:r>
            <a:r>
              <a:rPr lang="cs-CZ" dirty="0" smtClean="0"/>
              <a:t> jako </a:t>
            </a:r>
            <a:r>
              <a:rPr lang="cs-CZ" dirty="0" err="1"/>
              <a:t>klíčov</a:t>
            </a:r>
            <a:r>
              <a:rPr lang="en-US" dirty="0"/>
              <a:t>ý  </a:t>
            </a:r>
            <a:r>
              <a:rPr lang="en-US" b="1" dirty="0" err="1"/>
              <a:t>požadavek</a:t>
            </a:r>
            <a:r>
              <a:rPr lang="en-US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 smtClean="0"/>
              <a:t>kvalitní</a:t>
            </a:r>
            <a:r>
              <a:rPr lang="en-US" b="1" dirty="0" smtClean="0"/>
              <a:t> </a:t>
            </a:r>
            <a:r>
              <a:rPr lang="en-US" b="1" dirty="0" err="1"/>
              <a:t>výukové</a:t>
            </a:r>
            <a:r>
              <a:rPr lang="en-US" b="1" dirty="0"/>
              <a:t> </a:t>
            </a:r>
            <a:r>
              <a:rPr lang="en-US" b="1" dirty="0" err="1"/>
              <a:t>materiály</a:t>
            </a:r>
            <a:r>
              <a:rPr lang="en-US" b="1" dirty="0"/>
              <a:t> pro </a:t>
            </a:r>
            <a:r>
              <a:rPr lang="en-US" b="1" dirty="0" err="1"/>
              <a:t>žáky</a:t>
            </a:r>
            <a:r>
              <a:rPr lang="en-US" dirty="0"/>
              <a:t>, </a:t>
            </a:r>
            <a:endParaRPr lang="cs-CZ" dirty="0"/>
          </a:p>
          <a:p>
            <a:pPr algn="just"/>
            <a:r>
              <a:rPr lang="en-US" b="1" dirty="0" err="1"/>
              <a:t>provázanost</a:t>
            </a:r>
            <a:r>
              <a:rPr lang="en-US" dirty="0"/>
              <a:t> </a:t>
            </a:r>
            <a:r>
              <a:rPr lang="en-US" dirty="0" err="1"/>
              <a:t>obsahu</a:t>
            </a:r>
            <a:r>
              <a:rPr lang="en-US" dirty="0"/>
              <a:t> </a:t>
            </a:r>
            <a:r>
              <a:rPr lang="en-US" dirty="0" err="1"/>
              <a:t>výuky</a:t>
            </a:r>
            <a:r>
              <a:rPr lang="en-US" dirty="0"/>
              <a:t> </a:t>
            </a:r>
            <a:r>
              <a:rPr lang="en-US" dirty="0" err="1"/>
              <a:t>cizího</a:t>
            </a:r>
            <a:r>
              <a:rPr lang="en-US" dirty="0"/>
              <a:t> </a:t>
            </a:r>
            <a:r>
              <a:rPr lang="en-US" dirty="0" err="1"/>
              <a:t>jazyka</a:t>
            </a:r>
            <a:r>
              <a:rPr lang="en-US" dirty="0"/>
              <a:t> </a:t>
            </a:r>
            <a:r>
              <a:rPr lang="en-US" b="1" dirty="0"/>
              <a:t>s </a:t>
            </a:r>
            <a:r>
              <a:rPr lang="en-US" b="1" dirty="0" err="1"/>
              <a:t>praxí</a:t>
            </a:r>
            <a:r>
              <a:rPr lang="en-US" dirty="0"/>
              <a:t>, </a:t>
            </a:r>
            <a:endParaRPr lang="cs-CZ" dirty="0"/>
          </a:p>
          <a:p>
            <a:pPr algn="just"/>
            <a:r>
              <a:rPr lang="en-US" b="1" dirty="0" err="1"/>
              <a:t>spoluprác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vyučujících</a:t>
            </a:r>
            <a:r>
              <a:rPr lang="en-US" dirty="0"/>
              <a:t> </a:t>
            </a:r>
            <a:r>
              <a:rPr lang="en-US" dirty="0" err="1"/>
              <a:t>jazykových</a:t>
            </a:r>
            <a:r>
              <a:rPr lang="en-US" dirty="0"/>
              <a:t> a </a:t>
            </a:r>
            <a:r>
              <a:rPr lang="en-US" dirty="0" err="1"/>
              <a:t>nejazykových</a:t>
            </a:r>
            <a:r>
              <a:rPr lang="en-US" dirty="0"/>
              <a:t> </a:t>
            </a:r>
            <a:r>
              <a:rPr lang="en-US" b="1" dirty="0" err="1"/>
              <a:t>předmětů</a:t>
            </a:r>
            <a:r>
              <a:rPr lang="en-US" dirty="0"/>
              <a:t> a v </a:t>
            </a:r>
            <a:r>
              <a:rPr lang="en-US" dirty="0" err="1"/>
              <a:t>neposlední</a:t>
            </a:r>
            <a:r>
              <a:rPr lang="en-US" dirty="0"/>
              <a:t> </a:t>
            </a:r>
            <a:r>
              <a:rPr lang="en-US" dirty="0" err="1"/>
              <a:t>řadě</a:t>
            </a:r>
            <a:r>
              <a:rPr lang="en-US" dirty="0"/>
              <a:t> </a:t>
            </a:r>
            <a:r>
              <a:rPr lang="en-US" dirty="0" err="1"/>
              <a:t>požadavek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b="1" dirty="0" err="1"/>
              <a:t>podporu</a:t>
            </a:r>
            <a:r>
              <a:rPr lang="en-US" b="1" dirty="0"/>
              <a:t> </a:t>
            </a:r>
            <a:r>
              <a:rPr lang="en-US" b="1" dirty="0" err="1"/>
              <a:t>odborných</a:t>
            </a:r>
            <a:r>
              <a:rPr lang="en-US" b="1" dirty="0"/>
              <a:t> </a:t>
            </a:r>
            <a:r>
              <a:rPr lang="en-US" b="1" dirty="0" err="1"/>
              <a:t>stáží</a:t>
            </a:r>
            <a:r>
              <a:rPr lang="en-US" dirty="0"/>
              <a:t> </a:t>
            </a:r>
            <a:r>
              <a:rPr lang="en-US" dirty="0" err="1"/>
              <a:t>žáků</a:t>
            </a:r>
            <a:r>
              <a:rPr lang="en-US" dirty="0"/>
              <a:t> a </a:t>
            </a:r>
            <a:r>
              <a:rPr lang="en-US" dirty="0" err="1"/>
              <a:t>učitelů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firmách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v </a:t>
            </a:r>
            <a:r>
              <a:rPr lang="en-US" dirty="0" err="1"/>
              <a:t>zahraničí</a:t>
            </a:r>
            <a:r>
              <a:rPr lang="en-US" dirty="0"/>
              <a:t>.</a:t>
            </a:r>
            <a:endParaRPr lang="cs-CZ" dirty="0"/>
          </a:p>
          <a:p>
            <a:pPr algn="just"/>
            <a:r>
              <a:rPr lang="cs-CZ" dirty="0"/>
              <a:t> </a:t>
            </a:r>
          </a:p>
          <a:p>
            <a:pPr algn="l"/>
            <a:r>
              <a:rPr lang="cs-CZ" sz="1800" dirty="0"/>
              <a:t>(Výuka odborného cizího jazyka na </a:t>
            </a:r>
            <a:r>
              <a:rPr lang="cs-CZ" sz="1800" dirty="0" err="1"/>
              <a:t>středn</a:t>
            </a:r>
            <a:r>
              <a:rPr lang="en-US" sz="1800" dirty="0" err="1"/>
              <a:t>ích</a:t>
            </a:r>
            <a:r>
              <a:rPr lang="en-US" sz="1800" dirty="0"/>
              <a:t> </a:t>
            </a:r>
            <a:r>
              <a:rPr lang="en-US" sz="1800" dirty="0" err="1"/>
              <a:t>odborných</a:t>
            </a:r>
            <a:r>
              <a:rPr lang="en-US" sz="1800" dirty="0"/>
              <a:t> </a:t>
            </a:r>
            <a:r>
              <a:rPr lang="en-US" sz="1800" dirty="0" err="1"/>
              <a:t>školách</a:t>
            </a:r>
            <a:r>
              <a:rPr lang="en-US" sz="1800" dirty="0"/>
              <a:t> v </a:t>
            </a:r>
            <a:r>
              <a:rPr lang="en-US" sz="1800" dirty="0" err="1"/>
              <a:t>České</a:t>
            </a:r>
            <a:r>
              <a:rPr lang="en-US" sz="1800" dirty="0"/>
              <a:t> </a:t>
            </a:r>
            <a:r>
              <a:rPr lang="en-US" sz="1800" dirty="0" err="1"/>
              <a:t>republice</a:t>
            </a:r>
            <a:r>
              <a:rPr lang="en-US" sz="1800" dirty="0"/>
              <a:t> </a:t>
            </a:r>
            <a:endParaRPr lang="cs-CZ" sz="1800" dirty="0"/>
          </a:p>
          <a:p>
            <a:pPr algn="l"/>
            <a:r>
              <a:rPr lang="cs-CZ" sz="1800" dirty="0"/>
              <a:t>Kateřina </a:t>
            </a:r>
            <a:r>
              <a:rPr lang="cs-CZ" sz="1800" dirty="0" err="1"/>
              <a:t>Oleks</a:t>
            </a:r>
            <a:r>
              <a:rPr lang="en-US" sz="1800" dirty="0" err="1"/>
              <a:t>íková</a:t>
            </a:r>
            <a:r>
              <a:rPr lang="en-US" sz="1800" dirty="0"/>
              <a:t>, 2016, OPEN AGENCY </a:t>
            </a:r>
            <a:r>
              <a:rPr lang="en-US" sz="1800" dirty="0" err="1"/>
              <a:t>s.r.o</a:t>
            </a:r>
            <a:r>
              <a:rPr lang="en-US" sz="1800" dirty="0"/>
              <a:t>. </a:t>
            </a:r>
            <a:r>
              <a:rPr lang="en-US" sz="1800" u="sng" dirty="0" err="1"/>
              <a:t>oleksikova@openagency.cz</a:t>
            </a:r>
            <a:endParaRPr lang="cs-CZ" sz="1800" dirty="0"/>
          </a:p>
          <a:p>
            <a:pPr algn="l"/>
            <a:r>
              <a:rPr lang="cs-CZ" sz="1800" u="sng" dirty="0"/>
              <a:t>https://</a:t>
            </a:r>
            <a:r>
              <a:rPr lang="cs-CZ" sz="1800" u="sng" dirty="0" err="1"/>
              <a:t>www.openagency.cz</a:t>
            </a:r>
            <a:r>
              <a:rPr lang="cs-CZ" sz="1800" u="sng" dirty="0"/>
              <a:t>/</a:t>
            </a:r>
            <a:r>
              <a:rPr lang="cs-CZ" sz="1800" u="sng" dirty="0" err="1"/>
              <a:t>pdf</a:t>
            </a:r>
            <a:r>
              <a:rPr lang="cs-CZ" sz="1800" u="sng" dirty="0"/>
              <a:t>/</a:t>
            </a:r>
            <a:r>
              <a:rPr lang="cs-CZ" sz="1800" u="sng" dirty="0" err="1"/>
              <a:t>odb_cj_stredni_skoly.pdf</a:t>
            </a:r>
            <a:r>
              <a:rPr lang="cs-CZ" sz="1800" dirty="0"/>
              <a:t>)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51"/>
          <a:stretch/>
        </p:blipFill>
        <p:spPr>
          <a:xfrm>
            <a:off x="163773" y="162975"/>
            <a:ext cx="1140094" cy="867313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475695" y="423652"/>
            <a:ext cx="3739487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50" dirty="0" smtClean="0"/>
              <a:t>CZ.02.3.68/0.0/0.0/16_032/0008286</a:t>
            </a:r>
            <a:br>
              <a:rPr lang="cs-CZ" sz="1250" dirty="0" smtClean="0"/>
            </a:br>
            <a:r>
              <a:rPr lang="cs-CZ" sz="1250" b="1" dirty="0" smtClean="0"/>
              <a:t>Prezenční školení 1</a:t>
            </a:r>
            <a:r>
              <a:rPr lang="cs-CZ" sz="1250" dirty="0" smtClean="0"/>
              <a:t/>
            </a:r>
            <a:br>
              <a:rPr lang="cs-CZ" sz="1250" dirty="0" smtClean="0"/>
            </a:br>
            <a:endParaRPr lang="cs-CZ" sz="125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541" y="6045520"/>
            <a:ext cx="2292326" cy="65509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628" y="6045520"/>
            <a:ext cx="1234990" cy="58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725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12656" y="1439331"/>
            <a:ext cx="10041467" cy="4707787"/>
          </a:xfrm>
        </p:spPr>
        <p:txBody>
          <a:bodyPr>
            <a:noAutofit/>
          </a:bodyPr>
          <a:lstStyle/>
          <a:p>
            <a:r>
              <a:rPr lang="cs-CZ" b="1" dirty="0" err="1"/>
              <a:t>Př</a:t>
            </a:r>
            <a:r>
              <a:rPr lang="en-US" b="1" dirty="0" err="1"/>
              <a:t>íklady</a:t>
            </a:r>
            <a:r>
              <a:rPr lang="en-US" b="1" dirty="0"/>
              <a:t> </a:t>
            </a:r>
            <a:r>
              <a:rPr lang="en-US" b="1" dirty="0" err="1"/>
              <a:t>dobré</a:t>
            </a:r>
            <a:r>
              <a:rPr lang="en-US" b="1" dirty="0"/>
              <a:t> </a:t>
            </a:r>
            <a:r>
              <a:rPr lang="en-US" b="1" dirty="0" err="1"/>
              <a:t>praxe</a:t>
            </a:r>
            <a:r>
              <a:rPr lang="en-US" b="1" dirty="0"/>
              <a:t>. </a:t>
            </a:r>
            <a:br>
              <a:rPr lang="en-US" b="1" dirty="0"/>
            </a:br>
            <a:r>
              <a:rPr lang="en-US" b="1" dirty="0" err="1"/>
              <a:t>Jaké</a:t>
            </a:r>
            <a:r>
              <a:rPr lang="en-US" b="1" dirty="0"/>
              <a:t> </a:t>
            </a:r>
            <a:r>
              <a:rPr lang="en-US" b="1" dirty="0" err="1"/>
              <a:t>jsou</a:t>
            </a:r>
            <a:r>
              <a:rPr lang="en-US" b="1" dirty="0"/>
              <a:t> </a:t>
            </a:r>
            <a:r>
              <a:rPr lang="en-US" b="1" dirty="0" err="1"/>
              <a:t>možnosti</a:t>
            </a:r>
            <a:r>
              <a:rPr lang="en-US" b="1" dirty="0"/>
              <a:t> </a:t>
            </a:r>
            <a:r>
              <a:rPr lang="en-US" b="1" dirty="0" err="1"/>
              <a:t>výběru</a:t>
            </a:r>
            <a:r>
              <a:rPr lang="en-US" b="1" dirty="0"/>
              <a:t> </a:t>
            </a:r>
            <a:r>
              <a:rPr lang="en-US" b="1" dirty="0" err="1"/>
              <a:t>vhodných</a:t>
            </a:r>
            <a:r>
              <a:rPr lang="en-US" b="1" dirty="0"/>
              <a:t> </a:t>
            </a:r>
            <a:r>
              <a:rPr lang="en-US" b="1" dirty="0" err="1"/>
              <a:t>výukových</a:t>
            </a:r>
            <a:r>
              <a:rPr lang="en-US" b="1" dirty="0"/>
              <a:t> </a:t>
            </a:r>
            <a:r>
              <a:rPr lang="en-US" b="1" dirty="0" err="1"/>
              <a:t>materiálů</a:t>
            </a:r>
            <a:r>
              <a:rPr lang="en-US" b="1" dirty="0"/>
              <a:t> pro OCJ </a:t>
            </a:r>
            <a:endParaRPr lang="cs-CZ" dirty="0"/>
          </a:p>
          <a:p>
            <a:r>
              <a:rPr lang="en-US" b="1" dirty="0"/>
              <a:t> </a:t>
            </a:r>
            <a:endParaRPr lang="cs-CZ" dirty="0"/>
          </a:p>
          <a:p>
            <a:pPr algn="l"/>
            <a:r>
              <a:rPr lang="cs-CZ" dirty="0"/>
              <a:t>Pokus o zlepšen</a:t>
            </a:r>
            <a:r>
              <a:rPr lang="en-US" dirty="0" err="1"/>
              <a:t>í</a:t>
            </a:r>
            <a:r>
              <a:rPr lang="en-US" dirty="0"/>
              <a:t> </a:t>
            </a:r>
            <a:r>
              <a:rPr lang="en-US" dirty="0" err="1"/>
              <a:t>výuky</a:t>
            </a:r>
            <a:r>
              <a:rPr lang="en-US" dirty="0"/>
              <a:t> </a:t>
            </a:r>
            <a:r>
              <a:rPr lang="en-US" dirty="0" err="1"/>
              <a:t>odborné</a:t>
            </a:r>
            <a:r>
              <a:rPr lang="en-US" dirty="0"/>
              <a:t> </a:t>
            </a:r>
            <a:r>
              <a:rPr lang="en-US" dirty="0" err="1"/>
              <a:t>terminologie</a:t>
            </a:r>
            <a:r>
              <a:rPr lang="en-US" dirty="0"/>
              <a:t>  </a:t>
            </a:r>
            <a:r>
              <a:rPr lang="en-US" dirty="0" err="1"/>
              <a:t>provedla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STŘEDNÍ ŠKOLA STROJNÍ, STAVEBNÍ A DOPRAVNÍ LIBEREC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svém</a:t>
            </a:r>
            <a:r>
              <a:rPr lang="en-US" dirty="0"/>
              <a:t> </a:t>
            </a:r>
            <a:r>
              <a:rPr lang="en-US" dirty="0" err="1"/>
              <a:t>projektu</a:t>
            </a:r>
            <a:r>
              <a:rPr lang="en-US" dirty="0"/>
              <a:t> z </a:t>
            </a:r>
            <a:r>
              <a:rPr lang="en-US" dirty="0" err="1"/>
              <a:t>roku</a:t>
            </a:r>
            <a:r>
              <a:rPr lang="en-US" dirty="0"/>
              <a:t> 2010, </a:t>
            </a:r>
            <a:r>
              <a:rPr lang="en-US" dirty="0" err="1"/>
              <a:t>který</a:t>
            </a:r>
            <a:r>
              <a:rPr lang="en-US" dirty="0"/>
              <a:t> </a:t>
            </a:r>
            <a:r>
              <a:rPr lang="en-US" dirty="0" err="1"/>
              <a:t>byl</a:t>
            </a:r>
            <a:r>
              <a:rPr lang="en-US" dirty="0"/>
              <a:t> </a:t>
            </a:r>
            <a:r>
              <a:rPr lang="en-US" dirty="0" err="1"/>
              <a:t>založen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b="1" dirty="0" err="1"/>
              <a:t>vyhledávání</a:t>
            </a:r>
            <a:r>
              <a:rPr lang="en-US" b="1" dirty="0"/>
              <a:t> </a:t>
            </a:r>
            <a:r>
              <a:rPr lang="en-US" b="1" dirty="0" err="1"/>
              <a:t>slovíček</a:t>
            </a:r>
            <a:r>
              <a:rPr lang="en-US" dirty="0"/>
              <a:t> a </a:t>
            </a:r>
            <a:r>
              <a:rPr lang="en-US" dirty="0" err="1"/>
              <a:t>překladech</a:t>
            </a:r>
            <a:r>
              <a:rPr lang="en-US" dirty="0"/>
              <a:t> </a:t>
            </a:r>
            <a:r>
              <a:rPr lang="en-US" dirty="0" err="1"/>
              <a:t>vět</a:t>
            </a:r>
            <a:r>
              <a:rPr lang="en-US" dirty="0"/>
              <a:t>. </a:t>
            </a:r>
            <a:r>
              <a:rPr lang="en-US" dirty="0" err="1"/>
              <a:t>Projekt</a:t>
            </a:r>
            <a:r>
              <a:rPr lang="en-US" dirty="0"/>
              <a:t> PUČ se </a:t>
            </a:r>
            <a:r>
              <a:rPr lang="en-US" dirty="0" err="1"/>
              <a:t>snaží</a:t>
            </a:r>
            <a:r>
              <a:rPr lang="en-US" dirty="0"/>
              <a:t> o </a:t>
            </a:r>
            <a:r>
              <a:rPr lang="en-US" dirty="0" err="1"/>
              <a:t>koncepčnější</a:t>
            </a:r>
            <a:r>
              <a:rPr lang="en-US" dirty="0"/>
              <a:t> a </a:t>
            </a:r>
            <a:r>
              <a:rPr lang="en-US" dirty="0" err="1"/>
              <a:t>rozsáhlejší</a:t>
            </a:r>
            <a:r>
              <a:rPr lang="en-US" dirty="0"/>
              <a:t> </a:t>
            </a:r>
            <a:r>
              <a:rPr lang="en-US" dirty="0" err="1"/>
              <a:t>řešení</a:t>
            </a:r>
            <a:r>
              <a:rPr lang="en-US" dirty="0"/>
              <a:t>, </a:t>
            </a:r>
            <a:r>
              <a:rPr lang="en-US" dirty="0" err="1"/>
              <a:t>jednak</a:t>
            </a:r>
            <a:r>
              <a:rPr lang="en-US" dirty="0"/>
              <a:t> </a:t>
            </a:r>
            <a:r>
              <a:rPr lang="en-US" dirty="0" err="1"/>
              <a:t>rozšířením</a:t>
            </a:r>
            <a:r>
              <a:rPr lang="en-US" dirty="0"/>
              <a:t> </a:t>
            </a:r>
            <a:r>
              <a:rPr lang="en-US" dirty="0" err="1"/>
              <a:t>počtu</a:t>
            </a:r>
            <a:r>
              <a:rPr lang="en-US" dirty="0"/>
              <a:t> </a:t>
            </a:r>
            <a:r>
              <a:rPr lang="en-US" dirty="0" err="1" smtClean="0"/>
              <a:t>jazyků</a:t>
            </a:r>
            <a:r>
              <a:rPr lang="cs-CZ" dirty="0" smtClean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uceleným</a:t>
            </a:r>
            <a:r>
              <a:rPr lang="en-US" dirty="0" smtClean="0"/>
              <a:t> </a:t>
            </a:r>
            <a:r>
              <a:rPr lang="en-US" dirty="0" err="1"/>
              <a:t>přístupem</a:t>
            </a:r>
            <a:r>
              <a:rPr lang="en-US" dirty="0"/>
              <a:t> k </a:t>
            </a:r>
            <a:r>
              <a:rPr lang="en-US" dirty="0" err="1" smtClean="0"/>
              <a:t>výuce</a:t>
            </a:r>
            <a:r>
              <a:rPr lang="cs-CZ" dirty="0" smtClean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procvičování</a:t>
            </a:r>
            <a:r>
              <a:rPr lang="cs-CZ" dirty="0" smtClean="0"/>
              <a:t>m</a:t>
            </a:r>
            <a:r>
              <a:rPr lang="en-US" dirty="0" smtClean="0"/>
              <a:t> </a:t>
            </a:r>
            <a:r>
              <a:rPr lang="en-US" dirty="0"/>
              <a:t>s </a:t>
            </a:r>
            <a:r>
              <a:rPr lang="en-US" dirty="0" err="1"/>
              <a:t>využitím</a:t>
            </a:r>
            <a:r>
              <a:rPr lang="en-US" dirty="0"/>
              <a:t> </a:t>
            </a:r>
            <a:r>
              <a:rPr lang="en-US" dirty="0" err="1"/>
              <a:t>textů</a:t>
            </a:r>
            <a:r>
              <a:rPr lang="en-US" dirty="0"/>
              <a:t>, </a:t>
            </a:r>
            <a:r>
              <a:rPr lang="en-US" dirty="0" err="1"/>
              <a:t>rozmanitých</a:t>
            </a:r>
            <a:r>
              <a:rPr lang="en-US" dirty="0"/>
              <a:t> </a:t>
            </a:r>
            <a:r>
              <a:rPr lang="en-US" dirty="0" err="1"/>
              <a:t>metod</a:t>
            </a:r>
            <a:r>
              <a:rPr lang="en-US" dirty="0"/>
              <a:t> </a:t>
            </a:r>
            <a:r>
              <a:rPr lang="en-US" dirty="0" err="1"/>
              <a:t>procvičování</a:t>
            </a:r>
            <a:r>
              <a:rPr lang="en-US" dirty="0"/>
              <a:t> </a:t>
            </a:r>
            <a:r>
              <a:rPr lang="en-US" dirty="0" err="1"/>
              <a:t>slovní</a:t>
            </a:r>
            <a:r>
              <a:rPr lang="en-US" dirty="0"/>
              <a:t> </a:t>
            </a:r>
            <a:r>
              <a:rPr lang="en-US" dirty="0" err="1"/>
              <a:t>zásoby</a:t>
            </a:r>
            <a:r>
              <a:rPr lang="en-US" dirty="0"/>
              <a:t> a </a:t>
            </a:r>
            <a:r>
              <a:rPr lang="en-US" dirty="0" err="1"/>
              <a:t>zařazením</a:t>
            </a:r>
            <a:r>
              <a:rPr lang="en-US" dirty="0"/>
              <a:t> </a:t>
            </a:r>
            <a:r>
              <a:rPr lang="en-US" dirty="0" err="1"/>
              <a:t>poslechových</a:t>
            </a:r>
            <a:r>
              <a:rPr lang="en-US" dirty="0"/>
              <a:t> </a:t>
            </a:r>
            <a:r>
              <a:rPr lang="en-US" dirty="0" err="1"/>
              <a:t>cvičení</a:t>
            </a:r>
            <a:r>
              <a:rPr lang="en-US" dirty="0"/>
              <a:t> a </a:t>
            </a:r>
            <a:r>
              <a:rPr lang="en-US" dirty="0" err="1"/>
              <a:t>videa</a:t>
            </a:r>
            <a:r>
              <a:rPr lang="en-US" dirty="0"/>
              <a:t> s </a:t>
            </a:r>
            <a:r>
              <a:rPr lang="en-US" dirty="0" err="1"/>
              <a:t>odpovídající</a:t>
            </a:r>
            <a:r>
              <a:rPr lang="en-US" dirty="0"/>
              <a:t> </a:t>
            </a:r>
            <a:r>
              <a:rPr lang="en-US" dirty="0" err="1"/>
              <a:t>slovní</a:t>
            </a:r>
            <a:r>
              <a:rPr lang="en-US" dirty="0"/>
              <a:t> </a:t>
            </a:r>
            <a:r>
              <a:rPr lang="en-US" dirty="0" err="1"/>
              <a:t>zásobou</a:t>
            </a:r>
            <a:r>
              <a:rPr lang="en-US" dirty="0"/>
              <a:t>.</a:t>
            </a:r>
            <a:endParaRPr lang="cs-CZ" dirty="0"/>
          </a:p>
          <a:p>
            <a:pPr algn="l"/>
            <a:r>
              <a:rPr lang="cs-CZ" dirty="0"/>
              <a:t> </a:t>
            </a:r>
            <a:endParaRPr lang="cs-CZ" sz="1800" dirty="0"/>
          </a:p>
          <a:p>
            <a:pPr algn="l"/>
            <a:r>
              <a:rPr lang="cs-CZ" sz="1800" dirty="0"/>
              <a:t>(</a:t>
            </a:r>
            <a:r>
              <a:rPr lang="cs-CZ" sz="1800" u="sng" dirty="0"/>
              <a:t>https://</a:t>
            </a:r>
            <a:r>
              <a:rPr lang="cs-CZ" sz="1800" u="sng" dirty="0" err="1"/>
              <a:t>sslbc.cz</a:t>
            </a:r>
            <a:r>
              <a:rPr lang="cs-CZ" sz="1800" u="sng" dirty="0"/>
              <a:t>/projekty/</a:t>
            </a:r>
            <a:r>
              <a:rPr lang="cs-CZ" sz="1800" u="sng" dirty="0" err="1"/>
              <a:t>odborna</a:t>
            </a:r>
            <a:r>
              <a:rPr lang="cs-CZ" sz="1800" u="sng" dirty="0"/>
              <a:t>-terminologie-v-</a:t>
            </a:r>
            <a:r>
              <a:rPr lang="cs-CZ" sz="1800" u="sng" dirty="0" err="1"/>
              <a:t>jazycich</a:t>
            </a:r>
            <a:r>
              <a:rPr lang="cs-CZ" sz="1800" u="sng" dirty="0"/>
              <a:t>/</a:t>
            </a:r>
            <a:r>
              <a:rPr lang="cs-CZ" sz="1800" dirty="0"/>
              <a:t>)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51"/>
          <a:stretch/>
        </p:blipFill>
        <p:spPr>
          <a:xfrm>
            <a:off x="163773" y="162975"/>
            <a:ext cx="1140094" cy="867313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475695" y="423652"/>
            <a:ext cx="3739487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50" dirty="0" smtClean="0"/>
              <a:t>CZ.02.3.68/0.0/0.0/16_032/0008286</a:t>
            </a:r>
            <a:br>
              <a:rPr lang="cs-CZ" sz="1250" dirty="0" smtClean="0"/>
            </a:br>
            <a:r>
              <a:rPr lang="cs-CZ" sz="1250" b="1" dirty="0" smtClean="0"/>
              <a:t>Prezenční školení 1</a:t>
            </a:r>
            <a:r>
              <a:rPr lang="cs-CZ" sz="1250" dirty="0" smtClean="0"/>
              <a:t/>
            </a:r>
            <a:br>
              <a:rPr lang="cs-CZ" sz="1250" dirty="0" smtClean="0"/>
            </a:br>
            <a:endParaRPr lang="cs-CZ" sz="125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541" y="6045520"/>
            <a:ext cx="2292326" cy="65509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628" y="6045520"/>
            <a:ext cx="1234990" cy="58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8179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12656" y="1439331"/>
            <a:ext cx="10041467" cy="4707787"/>
          </a:xfrm>
        </p:spPr>
        <p:txBody>
          <a:bodyPr>
            <a:noAutofit/>
          </a:bodyPr>
          <a:lstStyle/>
          <a:p>
            <a:r>
              <a:rPr lang="cs-CZ" b="1" dirty="0"/>
              <a:t>Druhý příklad dobré </a:t>
            </a:r>
            <a:r>
              <a:rPr lang="cs-CZ" b="1" dirty="0" smtClean="0"/>
              <a:t>praxe</a:t>
            </a:r>
            <a:br>
              <a:rPr lang="cs-CZ" b="1" dirty="0" smtClean="0"/>
            </a:br>
            <a:endParaRPr lang="cs-CZ" dirty="0"/>
          </a:p>
          <a:p>
            <a:pPr algn="just"/>
            <a:r>
              <a:rPr lang="cs-CZ" dirty="0"/>
              <a:t>U </a:t>
            </a:r>
            <a:r>
              <a:rPr lang="cs-CZ" b="1" dirty="0"/>
              <a:t>oboru strojírenství</a:t>
            </a:r>
            <a:r>
              <a:rPr lang="cs-CZ" dirty="0"/>
              <a:t> je ve výukových materiálech OPEN LEARNING </a:t>
            </a:r>
            <a:r>
              <a:rPr lang="cs-CZ" b="1" dirty="0"/>
              <a:t>Strojírenská technologie</a:t>
            </a:r>
            <a:r>
              <a:rPr lang="cs-CZ" dirty="0"/>
              <a:t> zpracováno deset témat z daného oboru a výstupem </a:t>
            </a:r>
            <a:r>
              <a:rPr lang="cs-CZ" dirty="0" err="1" smtClean="0"/>
              <a:t>každ</a:t>
            </a:r>
            <a:r>
              <a:rPr lang="en-US" dirty="0" err="1"/>
              <a:t>ého</a:t>
            </a:r>
            <a:r>
              <a:rPr lang="en-US" dirty="0"/>
              <a:t> z </a:t>
            </a:r>
            <a:r>
              <a:rPr lang="en-US" dirty="0" err="1"/>
              <a:t>nich</a:t>
            </a:r>
            <a:r>
              <a:rPr lang="en-US" dirty="0"/>
              <a:t> je </a:t>
            </a:r>
            <a:r>
              <a:rPr lang="en-US" dirty="0" err="1"/>
              <a:t>konkrétní</a:t>
            </a:r>
            <a:r>
              <a:rPr lang="en-US" dirty="0"/>
              <a:t> </a:t>
            </a:r>
            <a:r>
              <a:rPr lang="en-US" dirty="0" err="1"/>
              <a:t>požadavek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b="1" dirty="0" err="1"/>
              <a:t>zpracování</a:t>
            </a:r>
            <a:r>
              <a:rPr lang="en-US" b="1" dirty="0"/>
              <a:t> </a:t>
            </a:r>
            <a:r>
              <a:rPr lang="en-US" b="1" dirty="0" err="1"/>
              <a:t>ústního</a:t>
            </a:r>
            <a:r>
              <a:rPr lang="en-US" b="1" dirty="0"/>
              <a:t> </a:t>
            </a:r>
            <a:r>
              <a:rPr lang="en-US" b="1" dirty="0" err="1"/>
              <a:t>nebo</a:t>
            </a:r>
            <a:r>
              <a:rPr lang="en-US" b="1" dirty="0"/>
              <a:t> </a:t>
            </a:r>
            <a:r>
              <a:rPr lang="en-US" b="1" dirty="0" err="1"/>
              <a:t>písemného</a:t>
            </a:r>
            <a:r>
              <a:rPr lang="en-US" b="1" dirty="0"/>
              <a:t> </a:t>
            </a:r>
            <a:r>
              <a:rPr lang="en-US" b="1" dirty="0" err="1"/>
              <a:t>úkolu</a:t>
            </a:r>
            <a:r>
              <a:rPr lang="en-US" dirty="0"/>
              <a:t>, </a:t>
            </a:r>
            <a:r>
              <a:rPr lang="en-US" dirty="0" err="1"/>
              <a:t>kterým</a:t>
            </a:r>
            <a:r>
              <a:rPr lang="en-US" dirty="0"/>
              <a:t> </a:t>
            </a:r>
            <a:r>
              <a:rPr lang="en-US" dirty="0" err="1"/>
              <a:t>žák</a:t>
            </a:r>
            <a:r>
              <a:rPr lang="en-US" dirty="0"/>
              <a:t> </a:t>
            </a:r>
            <a:r>
              <a:rPr lang="en-US" dirty="0" err="1"/>
              <a:t>prokáže</a:t>
            </a:r>
            <a:r>
              <a:rPr lang="en-US" dirty="0"/>
              <a:t> </a:t>
            </a:r>
            <a:r>
              <a:rPr lang="en-US" dirty="0" err="1"/>
              <a:t>osvojení</a:t>
            </a:r>
            <a:r>
              <a:rPr lang="en-US" dirty="0"/>
              <a:t> a </a:t>
            </a:r>
            <a:r>
              <a:rPr lang="en-US" dirty="0" err="1"/>
              <a:t>užití</a:t>
            </a:r>
            <a:r>
              <a:rPr lang="en-US" dirty="0"/>
              <a:t> </a:t>
            </a:r>
            <a:r>
              <a:rPr lang="en-US" dirty="0" err="1"/>
              <a:t>odborné</a:t>
            </a:r>
            <a:r>
              <a:rPr lang="en-US" dirty="0"/>
              <a:t> </a:t>
            </a:r>
            <a:r>
              <a:rPr lang="en-US" dirty="0" err="1"/>
              <a:t>terminologie</a:t>
            </a:r>
            <a:r>
              <a:rPr lang="en-US" dirty="0"/>
              <a:t> v </a:t>
            </a:r>
            <a:r>
              <a:rPr lang="en-US" dirty="0" err="1"/>
              <a:t>konkrétní</a:t>
            </a:r>
            <a:r>
              <a:rPr lang="en-US" dirty="0"/>
              <a:t> </a:t>
            </a:r>
            <a:r>
              <a:rPr lang="en-US" dirty="0" err="1"/>
              <a:t>situaci</a:t>
            </a:r>
            <a:r>
              <a:rPr lang="en-US" dirty="0" smtClean="0"/>
              <a:t>.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  <a:p>
            <a:pPr algn="just"/>
            <a:r>
              <a:rPr lang="cs-CZ" dirty="0"/>
              <a:t>Stejně tak se ukazuje, že při </a:t>
            </a:r>
            <a:r>
              <a:rPr lang="cs-CZ" dirty="0" err="1"/>
              <a:t>pr</a:t>
            </a:r>
            <a:r>
              <a:rPr lang="en-US" dirty="0" err="1"/>
              <a:t>áci</a:t>
            </a:r>
            <a:r>
              <a:rPr lang="en-US" dirty="0"/>
              <a:t> s </a:t>
            </a:r>
            <a:r>
              <a:rPr lang="en-US" dirty="0" err="1"/>
              <a:t>odbornými</a:t>
            </a:r>
            <a:r>
              <a:rPr lang="en-US" dirty="0"/>
              <a:t> </a:t>
            </a:r>
            <a:r>
              <a:rPr lang="en-US" dirty="0" err="1"/>
              <a:t>tématy</a:t>
            </a:r>
            <a:r>
              <a:rPr lang="en-US" dirty="0"/>
              <a:t> u </a:t>
            </a:r>
            <a:r>
              <a:rPr lang="en-US" dirty="0" err="1"/>
              <a:t>žáků</a:t>
            </a:r>
            <a:r>
              <a:rPr lang="en-US" dirty="0"/>
              <a:t> </a:t>
            </a:r>
            <a:r>
              <a:rPr lang="en-US" dirty="0" err="1"/>
              <a:t>dochází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zlepšení</a:t>
            </a:r>
            <a:r>
              <a:rPr lang="en-US" dirty="0"/>
              <a:t> </a:t>
            </a:r>
            <a:r>
              <a:rPr lang="en-US" dirty="0" err="1"/>
              <a:t>obecného</a:t>
            </a:r>
            <a:r>
              <a:rPr lang="en-US" dirty="0"/>
              <a:t> </a:t>
            </a:r>
            <a:r>
              <a:rPr lang="en-US" dirty="0" err="1"/>
              <a:t>jazyka</a:t>
            </a:r>
            <a:r>
              <a:rPr lang="en-US" dirty="0"/>
              <a:t>, a to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všech</a:t>
            </a:r>
            <a:r>
              <a:rPr lang="en-US" dirty="0"/>
              <a:t> </a:t>
            </a:r>
            <a:r>
              <a:rPr lang="en-US" dirty="0" err="1"/>
              <a:t>jeho</a:t>
            </a:r>
            <a:r>
              <a:rPr lang="en-US" dirty="0"/>
              <a:t> </a:t>
            </a:r>
            <a:r>
              <a:rPr lang="en-US" dirty="0" err="1"/>
              <a:t>rovinách</a:t>
            </a:r>
            <a:r>
              <a:rPr lang="en-US" dirty="0"/>
              <a:t>.</a:t>
            </a:r>
            <a:endParaRPr lang="cs-CZ" dirty="0"/>
          </a:p>
          <a:p>
            <a:pPr algn="just"/>
            <a:r>
              <a:rPr lang="cs-CZ" dirty="0"/>
              <a:t> </a:t>
            </a:r>
            <a:endParaRPr lang="cs-CZ" sz="1800" dirty="0"/>
          </a:p>
          <a:p>
            <a:pPr algn="l"/>
            <a:r>
              <a:rPr lang="cs-CZ" sz="1800" dirty="0"/>
              <a:t>(</a:t>
            </a:r>
            <a:r>
              <a:rPr lang="cs-CZ" sz="1800" u="sng" dirty="0"/>
              <a:t>https://</a:t>
            </a:r>
            <a:r>
              <a:rPr lang="cs-CZ" sz="1800" u="sng" dirty="0" err="1"/>
              <a:t>www.openagency.cz</a:t>
            </a:r>
            <a:r>
              <a:rPr lang="cs-CZ" sz="1800" u="sng" dirty="0"/>
              <a:t>/</a:t>
            </a:r>
            <a:r>
              <a:rPr lang="cs-CZ" sz="1800" u="sng" dirty="0" err="1"/>
              <a:t>pdf</a:t>
            </a:r>
            <a:r>
              <a:rPr lang="cs-CZ" sz="1800" u="sng" dirty="0"/>
              <a:t>/</a:t>
            </a:r>
            <a:r>
              <a:rPr lang="cs-CZ" sz="1800" u="sng" dirty="0" err="1"/>
              <a:t>odb_cj_stredni_skoly.pdf</a:t>
            </a:r>
            <a:r>
              <a:rPr lang="cs-CZ" sz="1800" dirty="0"/>
              <a:t>)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51"/>
          <a:stretch/>
        </p:blipFill>
        <p:spPr>
          <a:xfrm>
            <a:off x="163773" y="162975"/>
            <a:ext cx="1140094" cy="867313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475695" y="423652"/>
            <a:ext cx="3739487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50" dirty="0" smtClean="0"/>
              <a:t>CZ.02.3.68/0.0/0.0/16_032/0008286</a:t>
            </a:r>
            <a:br>
              <a:rPr lang="cs-CZ" sz="1250" dirty="0" smtClean="0"/>
            </a:br>
            <a:r>
              <a:rPr lang="cs-CZ" sz="1250" b="1" dirty="0" smtClean="0"/>
              <a:t>Prezenční školení 1</a:t>
            </a:r>
            <a:r>
              <a:rPr lang="cs-CZ" sz="1250" dirty="0" smtClean="0"/>
              <a:t/>
            </a:r>
            <a:br>
              <a:rPr lang="cs-CZ" sz="1250" dirty="0" smtClean="0"/>
            </a:br>
            <a:endParaRPr lang="cs-CZ" sz="125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541" y="6045520"/>
            <a:ext cx="2292326" cy="65509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628" y="6045520"/>
            <a:ext cx="1234990" cy="58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0227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12656" y="1992826"/>
            <a:ext cx="10041467" cy="4707787"/>
          </a:xfrm>
        </p:spPr>
        <p:txBody>
          <a:bodyPr>
            <a:noAutofit/>
          </a:bodyPr>
          <a:lstStyle/>
          <a:p>
            <a:pPr algn="just"/>
            <a:r>
              <a:rPr lang="cs-CZ" b="1" dirty="0" err="1"/>
              <a:t>Předchoz</a:t>
            </a:r>
            <a:r>
              <a:rPr lang="en-US" b="1" dirty="0" err="1"/>
              <a:t>í</a:t>
            </a:r>
            <a:r>
              <a:rPr lang="en-US" b="1" dirty="0"/>
              <a:t> </a:t>
            </a:r>
            <a:r>
              <a:rPr lang="en-US" b="1" dirty="0" err="1"/>
              <a:t>příklady</a:t>
            </a:r>
            <a:r>
              <a:rPr lang="en-US" b="1" dirty="0"/>
              <a:t> </a:t>
            </a:r>
            <a:r>
              <a:rPr lang="en-US" b="1" dirty="0" err="1"/>
              <a:t>byly</a:t>
            </a:r>
            <a:r>
              <a:rPr lang="en-US" b="1" dirty="0"/>
              <a:t> </a:t>
            </a:r>
            <a:r>
              <a:rPr lang="en-US" b="1" dirty="0" err="1"/>
              <a:t>vybrány</a:t>
            </a:r>
            <a:r>
              <a:rPr lang="en-US" b="1" dirty="0"/>
              <a:t> </a:t>
            </a:r>
            <a:r>
              <a:rPr lang="en-US" b="1" dirty="0" err="1"/>
              <a:t>jako</a:t>
            </a:r>
            <a:r>
              <a:rPr lang="en-US" b="1" dirty="0"/>
              <a:t> </a:t>
            </a:r>
            <a:r>
              <a:rPr lang="en-US" b="1" dirty="0" err="1"/>
              <a:t>jedny</a:t>
            </a:r>
            <a:r>
              <a:rPr lang="en-US" b="1" dirty="0"/>
              <a:t> z </a:t>
            </a:r>
            <a:r>
              <a:rPr lang="en-US" b="1" dirty="0" err="1"/>
              <a:t>mnoha</a:t>
            </a:r>
            <a:r>
              <a:rPr lang="en-US" b="1" dirty="0"/>
              <a:t> </a:t>
            </a:r>
            <a:r>
              <a:rPr lang="en-US" b="1" dirty="0" err="1"/>
              <a:t>vytvořených</a:t>
            </a:r>
            <a:r>
              <a:rPr lang="en-US" b="1" dirty="0"/>
              <a:t>,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err="1" smtClean="0"/>
              <a:t>avšak</a:t>
            </a:r>
            <a:r>
              <a:rPr lang="en-US" b="1" dirty="0" smtClean="0"/>
              <a:t> </a:t>
            </a:r>
            <a:r>
              <a:rPr lang="en-US" b="1" dirty="0" err="1"/>
              <a:t>jedny</a:t>
            </a:r>
            <a:r>
              <a:rPr lang="en-US" b="1" dirty="0"/>
              <a:t> z </a:t>
            </a:r>
            <a:r>
              <a:rPr lang="en-US" b="1" dirty="0" err="1"/>
              <a:t>mála</a:t>
            </a:r>
            <a:r>
              <a:rPr lang="en-US" b="1" dirty="0"/>
              <a:t> </a:t>
            </a:r>
            <a:r>
              <a:rPr lang="en-US" b="1" dirty="0" err="1"/>
              <a:t>sdílených</a:t>
            </a:r>
            <a:r>
              <a:rPr lang="en-US" b="1" dirty="0"/>
              <a:t>.</a:t>
            </a:r>
            <a:endParaRPr lang="cs-CZ" dirty="0"/>
          </a:p>
          <a:p>
            <a:pPr algn="l"/>
            <a:r>
              <a:rPr lang="cs-CZ" b="1" dirty="0"/>
              <a:t>Vhodných výukových materiálů je celkově st</a:t>
            </a:r>
            <a:r>
              <a:rPr lang="en-US" b="1" dirty="0" err="1"/>
              <a:t>ále</a:t>
            </a:r>
            <a:r>
              <a:rPr lang="en-US" b="1" dirty="0"/>
              <a:t> </a:t>
            </a:r>
            <a:r>
              <a:rPr lang="en-US" b="1" dirty="0" err="1"/>
              <a:t>málo</a:t>
            </a:r>
            <a:r>
              <a:rPr lang="en-US" b="1" dirty="0"/>
              <a:t>. </a:t>
            </a:r>
            <a:endParaRPr lang="cs-CZ" dirty="0"/>
          </a:p>
          <a:p>
            <a:pPr algn="l"/>
            <a:r>
              <a:rPr lang="cs-CZ" b="1" dirty="0"/>
              <a:t> </a:t>
            </a:r>
            <a:endParaRPr lang="cs-CZ" dirty="0"/>
          </a:p>
          <a:p>
            <a:pPr algn="just"/>
            <a:r>
              <a:rPr lang="cs-CZ" b="1" dirty="0"/>
              <a:t>Mnohé školy vyžaduj</a:t>
            </a:r>
            <a:r>
              <a:rPr lang="en-US" b="1" dirty="0" err="1"/>
              <a:t>í</a:t>
            </a:r>
            <a:r>
              <a:rPr lang="en-US" b="1" dirty="0"/>
              <a:t> </a:t>
            </a:r>
            <a:r>
              <a:rPr lang="en-US" b="1" dirty="0" err="1"/>
              <a:t>tvorbu</a:t>
            </a:r>
            <a:r>
              <a:rPr lang="en-US" b="1" dirty="0"/>
              <a:t> </a:t>
            </a:r>
            <a:r>
              <a:rPr lang="en-US" b="1" dirty="0" err="1"/>
              <a:t>odborných</a:t>
            </a:r>
            <a:r>
              <a:rPr lang="en-US" b="1" dirty="0"/>
              <a:t> </a:t>
            </a:r>
            <a:r>
              <a:rPr lang="en-US" b="1" dirty="0" err="1"/>
              <a:t>materiálů</a:t>
            </a:r>
            <a:r>
              <a:rPr lang="en-US" b="1" dirty="0"/>
              <a:t> </a:t>
            </a:r>
            <a:r>
              <a:rPr lang="en-US" b="1" dirty="0" err="1"/>
              <a:t>přímo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učitelích</a:t>
            </a:r>
            <a:r>
              <a:rPr lang="en-US" b="1" dirty="0"/>
              <a:t> </a:t>
            </a:r>
            <a:r>
              <a:rPr lang="en-US" b="1" dirty="0" err="1"/>
              <a:t>jazyků</a:t>
            </a:r>
            <a:r>
              <a:rPr lang="en-US" b="1" dirty="0"/>
              <a:t>. </a:t>
            </a:r>
            <a:endParaRPr lang="cs-CZ" dirty="0"/>
          </a:p>
          <a:p>
            <a:pPr algn="just"/>
            <a:r>
              <a:rPr lang="cs-CZ" b="1" dirty="0"/>
              <a:t>Tvorba kvalitních výukových materiálů je </a:t>
            </a:r>
            <a:r>
              <a:rPr lang="cs-CZ" b="1" dirty="0" err="1"/>
              <a:t>extr</a:t>
            </a:r>
            <a:r>
              <a:rPr lang="en-US" b="1" dirty="0" err="1"/>
              <a:t>émně</a:t>
            </a:r>
            <a:r>
              <a:rPr lang="en-US" b="1" dirty="0"/>
              <a:t> </a:t>
            </a:r>
            <a:r>
              <a:rPr lang="en-US" b="1" dirty="0" err="1"/>
              <a:t>náročná</a:t>
            </a:r>
            <a:r>
              <a:rPr lang="en-US" b="1" dirty="0"/>
              <a:t> </a:t>
            </a:r>
            <a:r>
              <a:rPr lang="en-US" b="1" dirty="0" err="1"/>
              <a:t>jak</a:t>
            </a:r>
            <a:r>
              <a:rPr lang="en-US" b="1" dirty="0"/>
              <a:t> </a:t>
            </a:r>
            <a:r>
              <a:rPr lang="en-US" b="1" dirty="0" err="1" smtClean="0"/>
              <a:t>časově</a:t>
            </a:r>
            <a:r>
              <a:rPr lang="cs-CZ" b="1" dirty="0" smtClean="0"/>
              <a:t>,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err="1" smtClean="0"/>
              <a:t>tak</a:t>
            </a:r>
            <a:r>
              <a:rPr lang="en-US" b="1" dirty="0" smtClean="0"/>
              <a:t> </a:t>
            </a:r>
            <a:r>
              <a:rPr lang="en-US" b="1" dirty="0" err="1" smtClean="0"/>
              <a:t>odborně</a:t>
            </a:r>
            <a:r>
              <a:rPr lang="en-US" b="1" dirty="0"/>
              <a:t>.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51"/>
          <a:stretch/>
        </p:blipFill>
        <p:spPr>
          <a:xfrm>
            <a:off x="163773" y="162975"/>
            <a:ext cx="1140094" cy="867313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475695" y="423652"/>
            <a:ext cx="3739487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50" dirty="0" smtClean="0"/>
              <a:t>CZ.02.3.68/0.0/0.0/16_032/0008286</a:t>
            </a:r>
            <a:br>
              <a:rPr lang="cs-CZ" sz="1250" dirty="0" smtClean="0"/>
            </a:br>
            <a:r>
              <a:rPr lang="cs-CZ" sz="1250" b="1" dirty="0" smtClean="0"/>
              <a:t>Prezenční školení 1</a:t>
            </a:r>
            <a:r>
              <a:rPr lang="cs-CZ" sz="1250" dirty="0" smtClean="0"/>
              <a:t/>
            </a:r>
            <a:br>
              <a:rPr lang="cs-CZ" sz="1250" dirty="0" smtClean="0"/>
            </a:br>
            <a:endParaRPr lang="cs-CZ" sz="125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541" y="6045520"/>
            <a:ext cx="2292326" cy="65509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628" y="6045520"/>
            <a:ext cx="1234990" cy="58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8952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12656" y="1411279"/>
            <a:ext cx="10041467" cy="5446721"/>
          </a:xfrm>
        </p:spPr>
        <p:txBody>
          <a:bodyPr>
            <a:noAutofit/>
          </a:bodyPr>
          <a:lstStyle/>
          <a:p>
            <a:r>
              <a:rPr lang="cs-CZ" b="1" dirty="0"/>
              <a:t>Naše praxe ve v</a:t>
            </a:r>
            <a:r>
              <a:rPr lang="en-US" b="1" dirty="0" err="1"/>
              <a:t>ýuce</a:t>
            </a:r>
            <a:r>
              <a:rPr lang="en-US" b="1" dirty="0"/>
              <a:t> </a:t>
            </a:r>
            <a:r>
              <a:rPr lang="en-US" b="1" dirty="0" err="1"/>
              <a:t>cizích</a:t>
            </a:r>
            <a:r>
              <a:rPr lang="en-US" b="1" dirty="0"/>
              <a:t> </a:t>
            </a:r>
            <a:r>
              <a:rPr lang="en-US" b="1" dirty="0" err="1"/>
              <a:t>jazyků</a:t>
            </a:r>
            <a:endParaRPr lang="cs-CZ" dirty="0"/>
          </a:p>
          <a:p>
            <a:pPr algn="l"/>
            <a:r>
              <a:rPr lang="cs-CZ" dirty="0"/>
              <a:t>Pracovní </a:t>
            </a:r>
            <a:r>
              <a:rPr lang="cs-CZ" dirty="0" err="1"/>
              <a:t>č</a:t>
            </a:r>
            <a:r>
              <a:rPr lang="en-US" dirty="0" err="1"/>
              <a:t>ást</a:t>
            </a:r>
            <a:r>
              <a:rPr lang="en-US" dirty="0"/>
              <a:t> </a:t>
            </a:r>
            <a:r>
              <a:rPr lang="en-US" dirty="0" err="1"/>
              <a:t>školení</a:t>
            </a:r>
            <a:r>
              <a:rPr lang="en-US" dirty="0"/>
              <a:t> – </a:t>
            </a:r>
            <a:r>
              <a:rPr lang="en-US" dirty="0" err="1"/>
              <a:t>diskuse</a:t>
            </a:r>
            <a:r>
              <a:rPr lang="en-US" dirty="0"/>
              <a:t> v </a:t>
            </a:r>
            <a:r>
              <a:rPr lang="en-US" dirty="0" err="1"/>
              <a:t>pracovních</a:t>
            </a:r>
            <a:r>
              <a:rPr lang="en-US" dirty="0"/>
              <a:t> </a:t>
            </a:r>
            <a:r>
              <a:rPr lang="en-US" dirty="0" err="1" smtClean="0"/>
              <a:t>skupinách</a:t>
            </a:r>
            <a:endParaRPr lang="en-US" dirty="0" smtClean="0"/>
          </a:p>
          <a:p>
            <a:pPr algn="l"/>
            <a:endParaRPr lang="cs-CZ" dirty="0"/>
          </a:p>
          <a:p>
            <a:pPr algn="l"/>
            <a:r>
              <a:rPr lang="cs-CZ" b="1" dirty="0"/>
              <a:t>Naše školy a naše zkušenosti s v</a:t>
            </a:r>
            <a:r>
              <a:rPr lang="en-US" b="1" dirty="0" err="1"/>
              <a:t>ýukou</a:t>
            </a:r>
            <a:r>
              <a:rPr lang="en-US" b="1" dirty="0"/>
              <a:t> </a:t>
            </a:r>
            <a:r>
              <a:rPr lang="en-US" b="1" dirty="0" err="1"/>
              <a:t>odborného</a:t>
            </a:r>
            <a:r>
              <a:rPr lang="en-US" b="1" dirty="0"/>
              <a:t> </a:t>
            </a:r>
            <a:r>
              <a:rPr lang="en-US" b="1" dirty="0" err="1"/>
              <a:t>cizího</a:t>
            </a:r>
            <a:r>
              <a:rPr lang="en-US" b="1" dirty="0"/>
              <a:t> </a:t>
            </a:r>
            <a:r>
              <a:rPr lang="en-US" b="1" dirty="0" err="1"/>
              <a:t>jazyka</a:t>
            </a:r>
            <a:endParaRPr lang="cs-CZ" dirty="0"/>
          </a:p>
          <a:p>
            <a:pPr algn="just"/>
            <a:r>
              <a:rPr lang="cs-CZ" dirty="0"/>
              <a:t>- lokalita a typ </a:t>
            </a:r>
            <a:r>
              <a:rPr lang="cs-CZ" dirty="0" err="1"/>
              <a:t>vaš</a:t>
            </a:r>
            <a:r>
              <a:rPr lang="en-US" dirty="0" err="1"/>
              <a:t>í</a:t>
            </a:r>
            <a:r>
              <a:rPr lang="en-US" dirty="0"/>
              <a:t> </a:t>
            </a:r>
            <a:r>
              <a:rPr lang="en-US" dirty="0" err="1"/>
              <a:t>školy</a:t>
            </a:r>
            <a:endParaRPr lang="cs-CZ" dirty="0"/>
          </a:p>
          <a:p>
            <a:pPr algn="just"/>
            <a:r>
              <a:rPr lang="cs-CZ" dirty="0"/>
              <a:t>- </a:t>
            </a:r>
            <a:r>
              <a:rPr lang="cs-CZ" dirty="0" err="1"/>
              <a:t>vyučovan</a:t>
            </a:r>
            <a:r>
              <a:rPr lang="en-US" dirty="0" err="1"/>
              <a:t>é</a:t>
            </a:r>
            <a:r>
              <a:rPr lang="en-US" dirty="0"/>
              <a:t> </a:t>
            </a:r>
            <a:r>
              <a:rPr lang="en-US" dirty="0" err="1"/>
              <a:t>jazyky</a:t>
            </a:r>
            <a:r>
              <a:rPr lang="en-US" dirty="0"/>
              <a:t> </a:t>
            </a:r>
            <a:endParaRPr lang="cs-CZ" dirty="0"/>
          </a:p>
          <a:p>
            <a:pPr algn="just"/>
            <a:r>
              <a:rPr lang="cs-CZ" dirty="0"/>
              <a:t>- jak se typ školy </a:t>
            </a:r>
            <a:r>
              <a:rPr lang="cs-CZ" dirty="0" err="1"/>
              <a:t>odr</a:t>
            </a:r>
            <a:r>
              <a:rPr lang="en-US" dirty="0" err="1"/>
              <a:t>áží</a:t>
            </a:r>
            <a:r>
              <a:rPr lang="en-US" dirty="0"/>
              <a:t> v </a:t>
            </a:r>
            <a:r>
              <a:rPr lang="en-US" dirty="0" err="1"/>
              <a:t>požadavcích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cizí</a:t>
            </a:r>
            <a:r>
              <a:rPr lang="en-US" dirty="0"/>
              <a:t> </a:t>
            </a:r>
            <a:r>
              <a:rPr lang="en-US" dirty="0" err="1"/>
              <a:t>jazyk</a:t>
            </a:r>
            <a:r>
              <a:rPr lang="en-US" dirty="0"/>
              <a:t> (</a:t>
            </a:r>
            <a:r>
              <a:rPr lang="en-US" dirty="0" err="1"/>
              <a:t>např</a:t>
            </a:r>
            <a:r>
              <a:rPr lang="en-US" dirty="0"/>
              <a:t>.: je-li </a:t>
            </a:r>
            <a:r>
              <a:rPr lang="en-US" dirty="0" err="1"/>
              <a:t>vyučován</a:t>
            </a:r>
            <a:r>
              <a:rPr lang="en-US" dirty="0"/>
              <a:t> 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  s</a:t>
            </a:r>
            <a:r>
              <a:rPr lang="en-US" dirty="0"/>
              <a:t> </a:t>
            </a:r>
            <a:r>
              <a:rPr lang="en-US" dirty="0" err="1"/>
              <a:t>ohledem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speciální</a:t>
            </a:r>
            <a:r>
              <a:rPr lang="en-US" dirty="0"/>
              <a:t> </a:t>
            </a:r>
            <a:r>
              <a:rPr lang="en-US" dirty="0" err="1"/>
              <a:t>slovní</a:t>
            </a:r>
            <a:r>
              <a:rPr lang="en-US" dirty="0"/>
              <a:t> </a:t>
            </a:r>
            <a:r>
              <a:rPr lang="en-US" dirty="0" err="1"/>
              <a:t>zásobu</a:t>
            </a:r>
            <a:r>
              <a:rPr lang="en-US" dirty="0"/>
              <a:t> a </a:t>
            </a:r>
            <a:r>
              <a:rPr lang="en-US" dirty="0" err="1"/>
              <a:t>potřeby</a:t>
            </a:r>
            <a:r>
              <a:rPr lang="en-US" dirty="0"/>
              <a:t> </a:t>
            </a:r>
            <a:r>
              <a:rPr lang="en-US" dirty="0" err="1"/>
              <a:t>odborné</a:t>
            </a:r>
            <a:r>
              <a:rPr lang="en-US" dirty="0"/>
              <a:t> </a:t>
            </a:r>
            <a:r>
              <a:rPr lang="en-US" dirty="0" err="1"/>
              <a:t>praxe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pouze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</a:t>
            </a:r>
            <a:r>
              <a:rPr lang="en-US" dirty="0" err="1" smtClean="0"/>
              <a:t>podle</a:t>
            </a:r>
            <a:r>
              <a:rPr lang="en-US" dirty="0" smtClean="0"/>
              <a:t> </a:t>
            </a:r>
            <a:r>
              <a:rPr lang="en-US" dirty="0" err="1"/>
              <a:t>běžných</a:t>
            </a:r>
            <a:r>
              <a:rPr lang="en-US" dirty="0"/>
              <a:t> </a:t>
            </a:r>
            <a:r>
              <a:rPr lang="en-US" dirty="0" err="1"/>
              <a:t>učebnic</a:t>
            </a:r>
            <a:r>
              <a:rPr lang="en-US" dirty="0"/>
              <a:t> pro </a:t>
            </a:r>
            <a:r>
              <a:rPr lang="en-US" dirty="0" err="1"/>
              <a:t>přípravu</a:t>
            </a:r>
            <a:r>
              <a:rPr lang="en-US" dirty="0"/>
              <a:t> k </a:t>
            </a:r>
            <a:r>
              <a:rPr lang="en-US" dirty="0" err="1"/>
              <a:t>maturitě</a:t>
            </a:r>
            <a:r>
              <a:rPr lang="en-US" dirty="0"/>
              <a:t>) </a:t>
            </a:r>
            <a:endParaRPr lang="cs-CZ" dirty="0"/>
          </a:p>
          <a:p>
            <a:pPr algn="just"/>
            <a:r>
              <a:rPr lang="cs-CZ" dirty="0"/>
              <a:t>- jaké jsou potřeby vyučuj</a:t>
            </a:r>
            <a:r>
              <a:rPr lang="en-US" dirty="0" err="1"/>
              <a:t>ících</a:t>
            </a:r>
            <a:r>
              <a:rPr lang="en-US" dirty="0"/>
              <a:t> a s </a:t>
            </a:r>
            <a:r>
              <a:rPr lang="en-US" dirty="0" err="1"/>
              <a:t>jakými</a:t>
            </a:r>
            <a:r>
              <a:rPr lang="en-US" dirty="0"/>
              <a:t> </a:t>
            </a:r>
            <a:r>
              <a:rPr lang="en-US" dirty="0" err="1"/>
              <a:t>obtížemi</a:t>
            </a:r>
            <a:r>
              <a:rPr lang="en-US" dirty="0"/>
              <a:t> se </a:t>
            </a:r>
            <a:r>
              <a:rPr lang="en-US" dirty="0" err="1"/>
              <a:t>setkáváte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51"/>
          <a:stretch/>
        </p:blipFill>
        <p:spPr>
          <a:xfrm>
            <a:off x="163773" y="162975"/>
            <a:ext cx="1140094" cy="867313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475695" y="423652"/>
            <a:ext cx="3739487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50" dirty="0" smtClean="0"/>
              <a:t>CZ.02.3.68/0.0/0.0/16_032/0008286</a:t>
            </a:r>
            <a:br>
              <a:rPr lang="cs-CZ" sz="1250" dirty="0" smtClean="0"/>
            </a:br>
            <a:r>
              <a:rPr lang="cs-CZ" sz="1250" b="1" dirty="0" smtClean="0"/>
              <a:t>Prezenční školení 1</a:t>
            </a:r>
            <a:r>
              <a:rPr lang="cs-CZ" sz="1250" dirty="0" smtClean="0"/>
              <a:t/>
            </a:r>
            <a:br>
              <a:rPr lang="cs-CZ" sz="1250" dirty="0" smtClean="0"/>
            </a:br>
            <a:endParaRPr lang="cs-CZ" sz="125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541" y="6045520"/>
            <a:ext cx="2292326" cy="65509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628" y="6045520"/>
            <a:ext cx="1234990" cy="58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4681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48267" y="1411279"/>
            <a:ext cx="10651065" cy="5446721"/>
          </a:xfrm>
        </p:spPr>
        <p:txBody>
          <a:bodyPr>
            <a:noAutofit/>
          </a:bodyPr>
          <a:lstStyle/>
          <a:p>
            <a:r>
              <a:rPr lang="cs-CZ" b="1" dirty="0"/>
              <a:t>Problémy ve výuce odborného cizího jazyka – společné shrnutí diskuse</a:t>
            </a:r>
            <a:endParaRPr lang="cs-CZ" dirty="0"/>
          </a:p>
          <a:p>
            <a:pPr algn="l"/>
            <a:r>
              <a:rPr lang="cs-CZ" b="1" dirty="0"/>
              <a:t> </a:t>
            </a:r>
            <a:endParaRPr lang="cs-CZ" dirty="0"/>
          </a:p>
          <a:p>
            <a:pPr algn="just"/>
            <a:r>
              <a:rPr lang="cs-CZ" dirty="0" smtClean="0"/>
              <a:t>- Na </a:t>
            </a:r>
            <a:r>
              <a:rPr lang="cs-CZ" dirty="0"/>
              <a:t>jaké </a:t>
            </a:r>
            <a:r>
              <a:rPr lang="cs-CZ" b="1" dirty="0"/>
              <a:t>problémy</a:t>
            </a:r>
            <a:r>
              <a:rPr lang="cs-CZ" dirty="0"/>
              <a:t> jste při diskusi narazili, s jak</a:t>
            </a:r>
            <a:r>
              <a:rPr lang="en-US" dirty="0" err="1"/>
              <a:t>ými</a:t>
            </a:r>
            <a:r>
              <a:rPr lang="en-US" dirty="0"/>
              <a:t> </a:t>
            </a:r>
            <a:r>
              <a:rPr lang="en-US" dirty="0" err="1"/>
              <a:t>problémy</a:t>
            </a:r>
            <a:r>
              <a:rPr lang="en-US" dirty="0"/>
              <a:t> se </a:t>
            </a:r>
            <a:r>
              <a:rPr lang="en-US" dirty="0" err="1"/>
              <a:t>vyučující</a:t>
            </a:r>
            <a:r>
              <a:rPr lang="en-US" dirty="0"/>
              <a:t> </a:t>
            </a:r>
            <a:r>
              <a:rPr lang="en-US" dirty="0" err="1" smtClean="0"/>
              <a:t>setkáv</a:t>
            </a:r>
            <a:r>
              <a:rPr lang="cs-CZ" dirty="0" err="1" smtClean="0"/>
              <a:t>ají</a:t>
            </a:r>
            <a:r>
              <a:rPr lang="en-US" dirty="0" smtClean="0"/>
              <a:t>?</a:t>
            </a:r>
            <a:endParaRPr lang="cs-CZ" dirty="0"/>
          </a:p>
          <a:p>
            <a:pPr algn="just"/>
            <a:r>
              <a:rPr lang="cs-CZ" dirty="0" smtClean="0"/>
              <a:t>- Jaké</a:t>
            </a:r>
            <a:r>
              <a:rPr lang="cs-CZ" b="1" dirty="0" smtClean="0"/>
              <a:t> </a:t>
            </a:r>
            <a:r>
              <a:rPr lang="cs-CZ" b="1" dirty="0"/>
              <a:t>materiály</a:t>
            </a:r>
            <a:r>
              <a:rPr lang="cs-CZ" dirty="0"/>
              <a:t> k výuce </a:t>
            </a:r>
            <a:r>
              <a:rPr lang="cs-CZ" dirty="0" err="1"/>
              <a:t>použ</a:t>
            </a:r>
            <a:r>
              <a:rPr lang="en-US" dirty="0" err="1"/>
              <a:t>íváte</a:t>
            </a:r>
            <a:r>
              <a:rPr lang="en-US" dirty="0"/>
              <a:t> /</a:t>
            </a:r>
            <a:r>
              <a:rPr lang="en-US" dirty="0" err="1"/>
              <a:t>zpracováváte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témata</a:t>
            </a:r>
            <a:r>
              <a:rPr lang="en-US" dirty="0"/>
              <a:t> </a:t>
            </a:r>
            <a:r>
              <a:rPr lang="en-US" dirty="0" err="1"/>
              <a:t>sami</a:t>
            </a:r>
            <a:r>
              <a:rPr lang="en-US" dirty="0"/>
              <a:t>? </a:t>
            </a:r>
            <a:endParaRPr lang="cs-CZ" dirty="0"/>
          </a:p>
          <a:p>
            <a:pPr algn="just"/>
            <a:r>
              <a:rPr lang="cs-CZ" dirty="0" smtClean="0"/>
              <a:t>- Jaké </a:t>
            </a:r>
            <a:r>
              <a:rPr lang="cs-CZ" dirty="0" err="1"/>
              <a:t>použ</a:t>
            </a:r>
            <a:r>
              <a:rPr lang="en-US" dirty="0" err="1"/>
              <a:t>íváte</a:t>
            </a:r>
            <a:r>
              <a:rPr lang="en-US" dirty="0"/>
              <a:t> </a:t>
            </a:r>
            <a:r>
              <a:rPr lang="en-US" dirty="0" err="1"/>
              <a:t>zdroje</a:t>
            </a:r>
            <a:r>
              <a:rPr lang="en-US" dirty="0"/>
              <a:t>?</a:t>
            </a:r>
            <a:endParaRPr lang="cs-CZ" dirty="0"/>
          </a:p>
          <a:p>
            <a:pPr algn="just"/>
            <a:r>
              <a:rPr lang="cs-CZ" dirty="0" smtClean="0"/>
              <a:t>- Jak </a:t>
            </a:r>
            <a:r>
              <a:rPr lang="cs-CZ" b="1" dirty="0" err="1"/>
              <a:t>obtížn</a:t>
            </a:r>
            <a:r>
              <a:rPr lang="en-US" b="1" dirty="0" err="1"/>
              <a:t>á</a:t>
            </a:r>
            <a:r>
              <a:rPr lang="en-US" b="1" dirty="0"/>
              <a:t> </a:t>
            </a:r>
            <a:r>
              <a:rPr lang="en-US" dirty="0"/>
              <a:t>je </a:t>
            </a:r>
            <a:r>
              <a:rPr lang="en-US" dirty="0" err="1"/>
              <a:t>výuka</a:t>
            </a:r>
            <a:r>
              <a:rPr lang="en-US" dirty="0"/>
              <a:t> </a:t>
            </a:r>
            <a:r>
              <a:rPr lang="en-US" dirty="0" err="1"/>
              <a:t>odborného</a:t>
            </a:r>
            <a:r>
              <a:rPr lang="en-US" dirty="0"/>
              <a:t> </a:t>
            </a:r>
            <a:r>
              <a:rPr lang="en-US" dirty="0" err="1"/>
              <a:t>cizího</a:t>
            </a:r>
            <a:r>
              <a:rPr lang="en-US" dirty="0"/>
              <a:t> </a:t>
            </a:r>
            <a:r>
              <a:rPr lang="en-US" dirty="0" err="1"/>
              <a:t>jazyka</a:t>
            </a:r>
            <a:r>
              <a:rPr lang="en-US" dirty="0"/>
              <a:t>? </a:t>
            </a:r>
            <a:endParaRPr lang="cs-CZ" dirty="0"/>
          </a:p>
          <a:p>
            <a:pPr algn="just"/>
            <a:r>
              <a:rPr lang="cs-CZ" dirty="0" smtClean="0"/>
              <a:t>- Měli </a:t>
            </a:r>
            <a:r>
              <a:rPr lang="cs-CZ" dirty="0"/>
              <a:t>by </a:t>
            </a:r>
            <a:r>
              <a:rPr lang="cs-CZ" dirty="0" err="1"/>
              <a:t>odborn</a:t>
            </a:r>
            <a:r>
              <a:rPr lang="en-US" dirty="0"/>
              <a:t>ý </a:t>
            </a:r>
            <a:r>
              <a:rPr lang="en-US" dirty="0" err="1"/>
              <a:t>cizí</a:t>
            </a:r>
            <a:r>
              <a:rPr lang="en-US" dirty="0"/>
              <a:t> </a:t>
            </a:r>
            <a:r>
              <a:rPr lang="en-US" dirty="0" err="1"/>
              <a:t>jazyk</a:t>
            </a:r>
            <a:r>
              <a:rPr lang="en-US" dirty="0"/>
              <a:t> </a:t>
            </a:r>
            <a:r>
              <a:rPr lang="en-US" dirty="0" err="1"/>
              <a:t>vyučovat</a:t>
            </a:r>
            <a:r>
              <a:rPr lang="en-US" dirty="0"/>
              <a:t> </a:t>
            </a:r>
            <a:r>
              <a:rPr lang="en-US" b="1" dirty="0" err="1"/>
              <a:t>odborníci</a:t>
            </a:r>
            <a:r>
              <a:rPr lang="en-US" b="1" dirty="0"/>
              <a:t> z </a:t>
            </a:r>
            <a:r>
              <a:rPr lang="en-US" b="1" dirty="0" err="1"/>
              <a:t>praxe</a:t>
            </a:r>
            <a:r>
              <a:rPr lang="en-US" dirty="0"/>
              <a:t> se </a:t>
            </a:r>
            <a:r>
              <a:rPr lang="en-US" dirty="0" err="1"/>
              <a:t>zkušeností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</a:t>
            </a:r>
            <a:r>
              <a:rPr lang="en-US" b="1" dirty="0" err="1" smtClean="0"/>
              <a:t>nebo</a:t>
            </a:r>
            <a:r>
              <a:rPr lang="en-US" b="1" dirty="0" smtClean="0"/>
              <a:t> </a:t>
            </a:r>
            <a:r>
              <a:rPr lang="en-US" b="1" dirty="0" err="1"/>
              <a:t>spíše</a:t>
            </a:r>
            <a:r>
              <a:rPr lang="en-US" b="1" dirty="0"/>
              <a:t> </a:t>
            </a:r>
            <a:r>
              <a:rPr lang="en-US" b="1" dirty="0" err="1"/>
              <a:t>sami</a:t>
            </a:r>
            <a:r>
              <a:rPr lang="en-US" b="1" dirty="0"/>
              <a:t> </a:t>
            </a:r>
            <a:r>
              <a:rPr lang="en-US" b="1" dirty="0" err="1"/>
              <a:t>učitelé</a:t>
            </a:r>
            <a:r>
              <a:rPr lang="en-US" b="1" dirty="0"/>
              <a:t> </a:t>
            </a:r>
            <a:r>
              <a:rPr lang="en-US" b="1" dirty="0" err="1"/>
              <a:t>cizího</a:t>
            </a:r>
            <a:r>
              <a:rPr lang="en-US" b="1" dirty="0"/>
              <a:t> </a:t>
            </a:r>
            <a:r>
              <a:rPr lang="en-US" b="1" dirty="0" err="1"/>
              <a:t>jazyka</a:t>
            </a:r>
            <a:r>
              <a:rPr lang="en-US" b="1" dirty="0" smtClean="0"/>
              <a:t>?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51"/>
          <a:stretch/>
        </p:blipFill>
        <p:spPr>
          <a:xfrm>
            <a:off x="163773" y="162975"/>
            <a:ext cx="1140094" cy="867313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475695" y="423652"/>
            <a:ext cx="3739487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50" dirty="0" smtClean="0"/>
              <a:t>CZ.02.3.68/0.0/0.0/16_032/0008286</a:t>
            </a:r>
            <a:br>
              <a:rPr lang="cs-CZ" sz="1250" dirty="0" smtClean="0"/>
            </a:br>
            <a:r>
              <a:rPr lang="cs-CZ" sz="1250" b="1" dirty="0" smtClean="0"/>
              <a:t>Prezenční školení 1</a:t>
            </a:r>
            <a:r>
              <a:rPr lang="cs-CZ" sz="1250" dirty="0" smtClean="0"/>
              <a:t/>
            </a:r>
            <a:br>
              <a:rPr lang="cs-CZ" sz="1250" dirty="0" smtClean="0"/>
            </a:br>
            <a:endParaRPr lang="cs-CZ" sz="125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541" y="6045520"/>
            <a:ext cx="2292326" cy="65509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628" y="6045520"/>
            <a:ext cx="1234990" cy="58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546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3999" y="1337732"/>
            <a:ext cx="10041467" cy="4707787"/>
          </a:xfrm>
        </p:spPr>
        <p:txBody>
          <a:bodyPr>
            <a:noAutofit/>
          </a:bodyPr>
          <a:lstStyle/>
          <a:p>
            <a:r>
              <a:rPr lang="cs-CZ" b="1" dirty="0"/>
              <a:t>Prezenční </a:t>
            </a:r>
            <a:r>
              <a:rPr lang="cs-CZ" b="1" dirty="0" smtClean="0"/>
              <a:t>část</a:t>
            </a:r>
            <a:endParaRPr lang="cs-CZ" dirty="0"/>
          </a:p>
          <a:p>
            <a:r>
              <a:rPr lang="cs-CZ" u="sng" dirty="0"/>
              <a:t>Obsah školení:</a:t>
            </a:r>
            <a:endParaRPr lang="cs-CZ" dirty="0"/>
          </a:p>
          <a:p>
            <a:pPr algn="l"/>
            <a:r>
              <a:rPr lang="cs-CZ" dirty="0"/>
              <a:t> </a:t>
            </a:r>
          </a:p>
          <a:p>
            <a:pPr algn="l"/>
            <a:r>
              <a:rPr lang="cs-CZ" b="1" u="sng" dirty="0"/>
              <a:t>Tematický blok </a:t>
            </a:r>
            <a:r>
              <a:rPr lang="cs-CZ" b="1" u="sng" dirty="0" smtClean="0"/>
              <a:t>č.1</a:t>
            </a:r>
            <a:endParaRPr lang="cs-CZ" dirty="0"/>
          </a:p>
          <a:p>
            <a:pPr algn="l"/>
            <a:r>
              <a:rPr lang="cs-CZ" dirty="0" smtClean="0"/>
              <a:t>Prezenční </a:t>
            </a:r>
            <a:r>
              <a:rPr lang="cs-CZ" dirty="0"/>
              <a:t>školení učitelů cizího jazyka na SOŠ (6 hodin</a:t>
            </a:r>
            <a:r>
              <a:rPr lang="cs-CZ" dirty="0" smtClean="0"/>
              <a:t>)</a:t>
            </a:r>
            <a:br>
              <a:rPr lang="cs-CZ" dirty="0" smtClean="0"/>
            </a:br>
            <a:r>
              <a:rPr lang="cs-CZ" dirty="0"/>
              <a:t> </a:t>
            </a:r>
          </a:p>
          <a:p>
            <a:pPr algn="l"/>
            <a:r>
              <a:rPr lang="cs-CZ" b="1" dirty="0"/>
              <a:t>Téma č. </a:t>
            </a:r>
            <a:r>
              <a:rPr lang="cs-CZ" b="1" dirty="0" smtClean="0"/>
              <a:t>1</a:t>
            </a:r>
            <a:r>
              <a:rPr lang="cs-CZ" dirty="0" smtClean="0"/>
              <a:t> 	Odborný </a:t>
            </a:r>
            <a:r>
              <a:rPr lang="cs-CZ" dirty="0"/>
              <a:t>cizí jazyk a jeho výuka na SOŠ (3 hodiny</a:t>
            </a:r>
            <a:r>
              <a:rPr lang="cs-CZ" dirty="0" smtClean="0"/>
              <a:t>)</a:t>
            </a:r>
            <a:endParaRPr lang="cs-CZ" dirty="0"/>
          </a:p>
          <a:p>
            <a:pPr algn="l"/>
            <a:r>
              <a:rPr lang="cs-CZ" b="1" dirty="0"/>
              <a:t>Téma č. </a:t>
            </a:r>
            <a:r>
              <a:rPr lang="cs-CZ" b="1" dirty="0" smtClean="0"/>
              <a:t>2</a:t>
            </a:r>
            <a:r>
              <a:rPr lang="cs-CZ" dirty="0" smtClean="0"/>
              <a:t>	Představení </a:t>
            </a:r>
            <a:r>
              <a:rPr lang="cs-CZ" dirty="0"/>
              <a:t>projektu </a:t>
            </a:r>
            <a:r>
              <a:rPr lang="cs-CZ" dirty="0" smtClean="0"/>
              <a:t>Podpora učitelům </a:t>
            </a:r>
            <a:r>
              <a:rPr lang="cs-CZ" dirty="0"/>
              <a:t>(3 hodiny)</a:t>
            </a:r>
          </a:p>
          <a:p>
            <a:pPr algn="l"/>
            <a:r>
              <a:rPr lang="cs-CZ" dirty="0"/>
              <a:t> </a:t>
            </a:r>
          </a:p>
          <a:p>
            <a:pPr algn="l"/>
            <a:r>
              <a:rPr lang="cs-CZ" b="1" dirty="0"/>
              <a:t>Závěrečná diskuse</a:t>
            </a:r>
            <a:endParaRPr lang="cs-CZ" dirty="0"/>
          </a:p>
          <a:p>
            <a:pPr algn="l"/>
            <a:r>
              <a:rPr lang="cs-CZ" dirty="0"/>
              <a:t/>
            </a:r>
            <a:br>
              <a:rPr lang="cs-CZ" dirty="0"/>
            </a:br>
            <a:r>
              <a:rPr lang="cs-CZ" dirty="0"/>
              <a:t> 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51"/>
          <a:stretch/>
        </p:blipFill>
        <p:spPr>
          <a:xfrm>
            <a:off x="163773" y="162975"/>
            <a:ext cx="1140094" cy="867313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475695" y="423652"/>
            <a:ext cx="3739487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50" dirty="0" smtClean="0"/>
              <a:t>CZ.02.3.68/0.0/0.0/16_032/0008286</a:t>
            </a:r>
            <a:br>
              <a:rPr lang="cs-CZ" sz="1250" dirty="0" smtClean="0"/>
            </a:br>
            <a:r>
              <a:rPr lang="cs-CZ" sz="1250" b="1" dirty="0" smtClean="0"/>
              <a:t>Prezenční školení 1</a:t>
            </a:r>
            <a:r>
              <a:rPr lang="cs-CZ" sz="1250" dirty="0" smtClean="0"/>
              <a:t/>
            </a:r>
            <a:br>
              <a:rPr lang="cs-CZ" sz="1250" dirty="0" smtClean="0"/>
            </a:br>
            <a:endParaRPr lang="cs-CZ" sz="125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541" y="6045520"/>
            <a:ext cx="2292326" cy="65509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628" y="6045520"/>
            <a:ext cx="1234990" cy="58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2896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48267" y="1411279"/>
            <a:ext cx="10651065" cy="5446721"/>
          </a:xfrm>
        </p:spPr>
        <p:txBody>
          <a:bodyPr>
            <a:noAutofit/>
          </a:bodyPr>
          <a:lstStyle/>
          <a:p>
            <a:r>
              <a:rPr lang="cs-CZ" b="1" dirty="0"/>
              <a:t>Téma č. 2 </a:t>
            </a:r>
            <a:r>
              <a:rPr lang="cs-CZ" b="1" dirty="0" smtClean="0"/>
              <a:t>- Představen</a:t>
            </a:r>
            <a:r>
              <a:rPr lang="en-US" b="1" dirty="0"/>
              <a:t>í </a:t>
            </a:r>
            <a:r>
              <a:rPr lang="en-US" b="1" dirty="0" err="1"/>
              <a:t>projektu</a:t>
            </a:r>
            <a:r>
              <a:rPr lang="en-US" b="1" dirty="0"/>
              <a:t> </a:t>
            </a:r>
            <a:r>
              <a:rPr lang="cs-CZ" b="1" dirty="0" smtClean="0"/>
              <a:t>Podpora učitelům</a:t>
            </a:r>
            <a:r>
              <a:rPr lang="en-US" b="1" dirty="0" smtClean="0"/>
              <a:t> </a:t>
            </a:r>
            <a:r>
              <a:rPr lang="en-US" b="1" dirty="0"/>
              <a:t>– 3 </a:t>
            </a:r>
            <a:r>
              <a:rPr lang="en-US" b="1" dirty="0" err="1"/>
              <a:t>hodiny</a:t>
            </a:r>
            <a:endParaRPr lang="cs-CZ" dirty="0"/>
          </a:p>
          <a:p>
            <a:r>
              <a:rPr lang="cs-CZ" b="1" dirty="0"/>
              <a:t> </a:t>
            </a:r>
            <a:endParaRPr lang="cs-CZ" dirty="0"/>
          </a:p>
          <a:p>
            <a:pPr algn="l"/>
            <a:r>
              <a:rPr lang="cs-CZ" b="1" u="sng" dirty="0"/>
              <a:t>1. hodina</a:t>
            </a:r>
            <a:endParaRPr lang="cs-CZ" dirty="0"/>
          </a:p>
          <a:p>
            <a:pPr algn="l"/>
            <a:r>
              <a:rPr lang="cs-CZ" dirty="0"/>
              <a:t> </a:t>
            </a:r>
          </a:p>
          <a:p>
            <a:pPr marL="342900" lvl="0" indent="-342900" algn="l">
              <a:buFont typeface="Wingdings" charset="2"/>
              <a:buChar char="§"/>
            </a:pPr>
            <a:r>
              <a:rPr lang="cs-CZ" dirty="0"/>
              <a:t>c</a:t>
            </a:r>
            <a:r>
              <a:rPr lang="cs-CZ" dirty="0" smtClean="0"/>
              <a:t>íle</a:t>
            </a:r>
            <a:r>
              <a:rPr lang="cs-CZ" dirty="0"/>
              <a:t>, cílová skupina, </a:t>
            </a:r>
            <a:r>
              <a:rPr lang="cs-CZ" dirty="0" err="1"/>
              <a:t>klíčov</a:t>
            </a:r>
            <a:r>
              <a:rPr lang="en-US" dirty="0" err="1"/>
              <a:t>é</a:t>
            </a:r>
            <a:r>
              <a:rPr lang="en-US" dirty="0"/>
              <a:t> </a:t>
            </a:r>
            <a:r>
              <a:rPr lang="en-US" dirty="0" err="1"/>
              <a:t>výstupy</a:t>
            </a:r>
            <a:endParaRPr lang="cs-CZ" dirty="0"/>
          </a:p>
          <a:p>
            <a:pPr marL="342900" lvl="0" indent="-342900" algn="l">
              <a:buFont typeface="Wingdings" charset="2"/>
              <a:buChar char="§"/>
            </a:pPr>
            <a:r>
              <a:rPr lang="cs-CZ" dirty="0"/>
              <a:t>p</a:t>
            </a:r>
            <a:r>
              <a:rPr lang="cs-CZ" dirty="0" smtClean="0"/>
              <a:t>ožadavky </a:t>
            </a:r>
            <a:r>
              <a:rPr lang="cs-CZ" dirty="0"/>
              <a:t>na </a:t>
            </a:r>
            <a:r>
              <a:rPr lang="cs-CZ" dirty="0" err="1"/>
              <a:t>interaktivn</a:t>
            </a:r>
            <a:r>
              <a:rPr lang="en-US" dirty="0" err="1"/>
              <a:t>í</a:t>
            </a:r>
            <a:r>
              <a:rPr lang="en-US" dirty="0"/>
              <a:t> </a:t>
            </a:r>
            <a:r>
              <a:rPr lang="en-US" dirty="0" err="1"/>
              <a:t>učebnici</a:t>
            </a:r>
            <a:endParaRPr lang="cs-CZ" dirty="0"/>
          </a:p>
          <a:p>
            <a:pPr marL="342900" lvl="0" indent="-342900" algn="l">
              <a:buFont typeface="Wingdings" charset="2"/>
              <a:buChar char="§"/>
            </a:pPr>
            <a:r>
              <a:rPr lang="cs-CZ" dirty="0" err="1"/>
              <a:t>p</a:t>
            </a:r>
            <a:r>
              <a:rPr lang="cs-CZ" dirty="0" err="1" smtClean="0"/>
              <a:t>ř</a:t>
            </a:r>
            <a:r>
              <a:rPr lang="en-US" dirty="0" err="1"/>
              <a:t>ístup</a:t>
            </a:r>
            <a:r>
              <a:rPr lang="en-US" dirty="0"/>
              <a:t> k </a:t>
            </a:r>
            <a:r>
              <a:rPr lang="en-US" dirty="0" err="1"/>
              <a:t>tvorbě</a:t>
            </a:r>
            <a:r>
              <a:rPr lang="en-US" dirty="0"/>
              <a:t> </a:t>
            </a:r>
            <a:r>
              <a:rPr lang="en-US" dirty="0" err="1"/>
              <a:t>výukových</a:t>
            </a:r>
            <a:r>
              <a:rPr lang="en-US" dirty="0"/>
              <a:t> </a:t>
            </a:r>
            <a:r>
              <a:rPr lang="en-US" dirty="0" err="1"/>
              <a:t>materiálů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51"/>
          <a:stretch/>
        </p:blipFill>
        <p:spPr>
          <a:xfrm>
            <a:off x="163773" y="162975"/>
            <a:ext cx="1140094" cy="867313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475695" y="423652"/>
            <a:ext cx="3739487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50" dirty="0" smtClean="0"/>
              <a:t>CZ.02.3.68/0.0/0.0/16_032/0008286</a:t>
            </a:r>
            <a:br>
              <a:rPr lang="cs-CZ" sz="1250" dirty="0" smtClean="0"/>
            </a:br>
            <a:r>
              <a:rPr lang="cs-CZ" sz="1250" b="1" dirty="0" smtClean="0"/>
              <a:t>Prezenční školení 1</a:t>
            </a:r>
            <a:r>
              <a:rPr lang="cs-CZ" sz="1250" dirty="0" smtClean="0"/>
              <a:t/>
            </a:r>
            <a:br>
              <a:rPr lang="cs-CZ" sz="1250" dirty="0" smtClean="0"/>
            </a:br>
            <a:endParaRPr lang="cs-CZ" sz="125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541" y="6045520"/>
            <a:ext cx="2292326" cy="65509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628" y="6045520"/>
            <a:ext cx="1234990" cy="58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8238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48267" y="1648346"/>
            <a:ext cx="10651065" cy="5446721"/>
          </a:xfrm>
        </p:spPr>
        <p:txBody>
          <a:bodyPr>
            <a:noAutofit/>
          </a:bodyPr>
          <a:lstStyle/>
          <a:p>
            <a:r>
              <a:rPr lang="cs-CZ" b="1" dirty="0"/>
              <a:t>Projekt PODPORA UČITELŮM</a:t>
            </a:r>
            <a:endParaRPr lang="cs-CZ" dirty="0"/>
          </a:p>
          <a:p>
            <a:r>
              <a:rPr lang="cs-CZ" b="1" dirty="0"/>
              <a:t>Cíle</a:t>
            </a:r>
            <a:endParaRPr lang="cs-CZ" dirty="0"/>
          </a:p>
          <a:p>
            <a:pPr lvl="0" algn="just"/>
            <a:r>
              <a:rPr lang="cs-CZ" b="1" dirty="0"/>
              <a:t>zefektivnění výuky cizích jazyků</a:t>
            </a:r>
            <a:r>
              <a:rPr lang="cs-CZ" dirty="0"/>
              <a:t> v odborných školách tak, aby </a:t>
            </a:r>
            <a:r>
              <a:rPr lang="cs-CZ" dirty="0" smtClean="0"/>
              <a:t>žáci byli </a:t>
            </a:r>
            <a:r>
              <a:rPr lang="cs-CZ" dirty="0"/>
              <a:t>připraveni nejen na maturitní zkoušku, případě u učilišť na závěrečnou zkoušku, ale především </a:t>
            </a:r>
            <a:r>
              <a:rPr lang="cs-CZ" dirty="0" smtClean="0"/>
              <a:t>na komunikaci </a:t>
            </a:r>
            <a:r>
              <a:rPr lang="cs-CZ" dirty="0"/>
              <a:t>v rámci své dané studované odbornosti pro vstup na trh </a:t>
            </a:r>
            <a:r>
              <a:rPr lang="cs-CZ" dirty="0" smtClean="0"/>
              <a:t>práce</a:t>
            </a:r>
            <a:br>
              <a:rPr lang="cs-CZ" dirty="0" smtClean="0"/>
            </a:br>
            <a:endParaRPr lang="cs-CZ" dirty="0"/>
          </a:p>
          <a:p>
            <a:pPr lvl="0" algn="just"/>
            <a:r>
              <a:rPr lang="cs-CZ" b="1" dirty="0"/>
              <a:t>proškolení učitelů cizích jazyků</a:t>
            </a:r>
            <a:r>
              <a:rPr lang="cs-CZ" dirty="0"/>
              <a:t> pro výuku odborného cizího jazyka tak, aby byli schopni vzdělávat každého žáka k </a:t>
            </a:r>
            <a:r>
              <a:rPr lang="cs-CZ" dirty="0" smtClean="0"/>
              <a:t>maximálnímu využívání </a:t>
            </a:r>
            <a:r>
              <a:rPr lang="cs-CZ" dirty="0"/>
              <a:t>jeho vlastního potenciálu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a k </a:t>
            </a:r>
            <a:r>
              <a:rPr lang="cs-CZ" dirty="0"/>
              <a:t>rozvoji kompetencí potřebných pro vstup na trh </a:t>
            </a:r>
            <a:r>
              <a:rPr lang="cs-CZ" dirty="0" smtClean="0"/>
              <a:t>práce</a:t>
            </a:r>
            <a:endParaRPr lang="cs-CZ" dirty="0"/>
          </a:p>
          <a:p>
            <a:pPr algn="just"/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> 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51"/>
          <a:stretch/>
        </p:blipFill>
        <p:spPr>
          <a:xfrm>
            <a:off x="163773" y="162975"/>
            <a:ext cx="1140094" cy="867313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475695" y="423652"/>
            <a:ext cx="3739487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50" dirty="0" smtClean="0"/>
              <a:t>CZ.02.3.68/0.0/0.0/16_032/0008286</a:t>
            </a:r>
            <a:br>
              <a:rPr lang="cs-CZ" sz="1250" dirty="0" smtClean="0"/>
            </a:br>
            <a:r>
              <a:rPr lang="cs-CZ" sz="1250" b="1" dirty="0" smtClean="0"/>
              <a:t>Prezenční školení 1</a:t>
            </a:r>
            <a:r>
              <a:rPr lang="cs-CZ" sz="1250" dirty="0" smtClean="0"/>
              <a:t/>
            </a:r>
            <a:br>
              <a:rPr lang="cs-CZ" sz="1250" dirty="0" smtClean="0"/>
            </a:br>
            <a:endParaRPr lang="cs-CZ" sz="125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541" y="6045520"/>
            <a:ext cx="2292326" cy="65509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628" y="6045520"/>
            <a:ext cx="1234990" cy="58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5538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48267" y="2257946"/>
            <a:ext cx="10651065" cy="5446721"/>
          </a:xfrm>
        </p:spPr>
        <p:txBody>
          <a:bodyPr>
            <a:noAutofit/>
          </a:bodyPr>
          <a:lstStyle/>
          <a:p>
            <a:r>
              <a:rPr lang="cs-CZ" b="1" dirty="0"/>
              <a:t>Projekt PODPORA UČITELŮM</a:t>
            </a:r>
            <a:endParaRPr lang="cs-CZ" dirty="0"/>
          </a:p>
          <a:p>
            <a:r>
              <a:rPr lang="cs-CZ" b="1" dirty="0"/>
              <a:t>Cílová </a:t>
            </a:r>
            <a:r>
              <a:rPr lang="cs-CZ" b="1" dirty="0" smtClean="0"/>
              <a:t>skupina</a:t>
            </a:r>
          </a:p>
          <a:p>
            <a:endParaRPr lang="cs-CZ" dirty="0"/>
          </a:p>
          <a:p>
            <a:pPr marL="342900" lvl="0" indent="-342900" algn="l">
              <a:buFont typeface="Wingdings" charset="2"/>
              <a:buChar char="§"/>
            </a:pPr>
            <a:r>
              <a:rPr lang="cs-CZ" dirty="0"/>
              <a:t>pedagogičtí pracovníci středních a vyšších odborných škol</a:t>
            </a:r>
          </a:p>
          <a:p>
            <a:pPr marL="342900" lvl="0" indent="-342900" algn="l">
              <a:buFont typeface="Wingdings" charset="2"/>
              <a:buChar char="§"/>
            </a:pPr>
            <a:r>
              <a:rPr lang="cs-CZ" dirty="0"/>
              <a:t>žáci středních a vyšších odborných škol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51"/>
          <a:stretch/>
        </p:blipFill>
        <p:spPr>
          <a:xfrm>
            <a:off x="163773" y="162975"/>
            <a:ext cx="1140094" cy="867313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475695" y="423652"/>
            <a:ext cx="3739487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50" dirty="0" smtClean="0"/>
              <a:t>CZ.02.3.68/0.0/0.0/16_032/0008286</a:t>
            </a:r>
            <a:br>
              <a:rPr lang="cs-CZ" sz="1250" dirty="0" smtClean="0"/>
            </a:br>
            <a:r>
              <a:rPr lang="cs-CZ" sz="1250" b="1" dirty="0" smtClean="0"/>
              <a:t>Prezenční školení 1</a:t>
            </a:r>
            <a:r>
              <a:rPr lang="cs-CZ" sz="1250" dirty="0" smtClean="0"/>
              <a:t/>
            </a:r>
            <a:br>
              <a:rPr lang="cs-CZ" sz="1250" dirty="0" smtClean="0"/>
            </a:br>
            <a:endParaRPr lang="cs-CZ" sz="125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541" y="6045520"/>
            <a:ext cx="2292326" cy="65509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628" y="6045520"/>
            <a:ext cx="1234990" cy="58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162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48267" y="1529812"/>
            <a:ext cx="10651065" cy="5446721"/>
          </a:xfrm>
        </p:spPr>
        <p:txBody>
          <a:bodyPr>
            <a:noAutofit/>
          </a:bodyPr>
          <a:lstStyle/>
          <a:p>
            <a:r>
              <a:rPr lang="cs-CZ" b="1" dirty="0"/>
              <a:t>Projekt PODPORA UČITELŮM</a:t>
            </a:r>
            <a:endParaRPr lang="cs-CZ" dirty="0"/>
          </a:p>
          <a:p>
            <a:r>
              <a:rPr lang="cs-CZ" b="1" dirty="0" err="1"/>
              <a:t>Klíčov</a:t>
            </a:r>
            <a:r>
              <a:rPr lang="en-US" b="1" dirty="0" err="1"/>
              <a:t>é</a:t>
            </a:r>
            <a:r>
              <a:rPr lang="en-US" b="1" dirty="0"/>
              <a:t> </a:t>
            </a:r>
            <a:r>
              <a:rPr lang="en-US" b="1" dirty="0" err="1" smtClean="0"/>
              <a:t>výstupy</a:t>
            </a:r>
            <a:endParaRPr lang="en-US" b="1" dirty="0" smtClean="0"/>
          </a:p>
          <a:p>
            <a:endParaRPr lang="cs-CZ" dirty="0"/>
          </a:p>
          <a:p>
            <a:pPr marL="342900" lvl="0" indent="-342900" algn="just">
              <a:buFont typeface="Arial" charset="0"/>
              <a:buChar char="•"/>
            </a:pPr>
            <a:r>
              <a:rPr lang="cs-CZ" b="1" dirty="0"/>
              <a:t>pedagogičtí pracovníci proškolení</a:t>
            </a:r>
            <a:r>
              <a:rPr lang="cs-CZ" dirty="0"/>
              <a:t> tak, aby byli schopni efektivně využívat potenciál každého žáka k jeho kompetenčnímu rozvoji</a:t>
            </a:r>
          </a:p>
          <a:p>
            <a:pPr marL="342900" lvl="0" indent="-342900" algn="just">
              <a:buFont typeface="Arial" charset="0"/>
              <a:buChar char="•"/>
            </a:pPr>
            <a:r>
              <a:rPr lang="cs-CZ" b="1" dirty="0"/>
              <a:t>soubor interaktivních učebních materiálů</a:t>
            </a:r>
            <a:r>
              <a:rPr lang="cs-CZ" dirty="0"/>
              <a:t> – interaktivní učebnice pro efektivní výuku odborné angličtiny</a:t>
            </a:r>
          </a:p>
          <a:p>
            <a:pPr algn="just"/>
            <a:r>
              <a:rPr lang="cs-CZ" dirty="0"/>
              <a:t>Bude vytvořeno celkem 54 ucelených programů. Studijními a didaktickými oporami programů budou digitální materiály – interaktivní učebnice pro výuku odborného cizího jazyka pro jednotlivé obory vzdělání.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51"/>
          <a:stretch/>
        </p:blipFill>
        <p:spPr>
          <a:xfrm>
            <a:off x="163773" y="162975"/>
            <a:ext cx="1140094" cy="867313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475695" y="423652"/>
            <a:ext cx="3739487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50" dirty="0" smtClean="0"/>
              <a:t>CZ.02.3.68/0.0/0.0/16_032/0008286</a:t>
            </a:r>
            <a:br>
              <a:rPr lang="cs-CZ" sz="1250" dirty="0" smtClean="0"/>
            </a:br>
            <a:r>
              <a:rPr lang="cs-CZ" sz="1250" b="1" dirty="0" smtClean="0"/>
              <a:t>Prezenční školení 1</a:t>
            </a:r>
            <a:r>
              <a:rPr lang="cs-CZ" sz="1250" dirty="0" smtClean="0"/>
              <a:t/>
            </a:r>
            <a:br>
              <a:rPr lang="cs-CZ" sz="1250" dirty="0" smtClean="0"/>
            </a:br>
            <a:endParaRPr lang="cs-CZ" sz="125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541" y="6045520"/>
            <a:ext cx="2292326" cy="65509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628" y="6045520"/>
            <a:ext cx="1234990" cy="58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5385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48267" y="2207145"/>
            <a:ext cx="10651065" cy="5446721"/>
          </a:xfrm>
        </p:spPr>
        <p:txBody>
          <a:bodyPr>
            <a:noAutofit/>
          </a:bodyPr>
          <a:lstStyle/>
          <a:p>
            <a:r>
              <a:rPr lang="cs-CZ" b="1" dirty="0" smtClean="0"/>
              <a:t>Požadavky na </a:t>
            </a:r>
            <a:r>
              <a:rPr lang="cs-CZ" b="1" dirty="0" err="1" smtClean="0"/>
              <a:t>interaktivn</a:t>
            </a:r>
            <a:r>
              <a:rPr lang="en-US" b="1" dirty="0" err="1" smtClean="0"/>
              <a:t>í</a:t>
            </a:r>
            <a:r>
              <a:rPr lang="en-US" b="1" dirty="0" smtClean="0"/>
              <a:t> </a:t>
            </a:r>
            <a:r>
              <a:rPr lang="en-US" b="1" dirty="0" err="1" smtClean="0"/>
              <a:t>učebnici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cs-CZ" dirty="0" smtClean="0"/>
          </a:p>
          <a:p>
            <a:pPr marL="342900" lvl="0" indent="-342900" algn="l">
              <a:buFont typeface="Wingdings" charset="2"/>
              <a:buChar char="§"/>
            </a:pPr>
            <a:r>
              <a:rPr lang="cs-CZ" dirty="0" smtClean="0"/>
              <a:t>digitální podoba</a:t>
            </a:r>
          </a:p>
          <a:p>
            <a:pPr marL="342900" lvl="0" indent="-342900" algn="l">
              <a:buFont typeface="Wingdings" charset="2"/>
              <a:buChar char="§"/>
            </a:pPr>
            <a:r>
              <a:rPr lang="cs-CZ" dirty="0" smtClean="0"/>
              <a:t>formát použitelný na běžném PC ve škole a doma</a:t>
            </a:r>
          </a:p>
          <a:p>
            <a:pPr marL="342900" lvl="0" indent="-342900" algn="l">
              <a:buFont typeface="Wingdings" charset="2"/>
              <a:buChar char="§"/>
            </a:pPr>
            <a:r>
              <a:rPr lang="cs-CZ" dirty="0" smtClean="0"/>
              <a:t>originální výukový obsah odpovídající svým zaměřením a rozsahem RVP oboru</a:t>
            </a:r>
          </a:p>
          <a:p>
            <a:pPr marL="342900" lvl="0" indent="-342900" algn="l">
              <a:buFont typeface="Wingdings" charset="2"/>
              <a:buChar char="§"/>
            </a:pPr>
            <a:r>
              <a:rPr lang="cs-CZ" dirty="0" smtClean="0"/>
              <a:t>volně přístupná výuková  sada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51"/>
          <a:stretch/>
        </p:blipFill>
        <p:spPr>
          <a:xfrm>
            <a:off x="163773" y="162975"/>
            <a:ext cx="1140094" cy="867313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475695" y="423652"/>
            <a:ext cx="3739487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50" dirty="0" smtClean="0"/>
              <a:t>CZ.02.3.68/0.0/0.0/16_032/0008286</a:t>
            </a:r>
            <a:br>
              <a:rPr lang="cs-CZ" sz="1250" dirty="0" smtClean="0"/>
            </a:br>
            <a:r>
              <a:rPr lang="cs-CZ" sz="1250" b="1" dirty="0" smtClean="0"/>
              <a:t>Prezenční školení 1</a:t>
            </a:r>
            <a:r>
              <a:rPr lang="cs-CZ" sz="1250" dirty="0" smtClean="0"/>
              <a:t/>
            </a:r>
            <a:br>
              <a:rPr lang="cs-CZ" sz="1250" dirty="0" smtClean="0"/>
            </a:br>
            <a:endParaRPr lang="cs-CZ" sz="125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541" y="6045520"/>
            <a:ext cx="2292326" cy="65509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628" y="6045520"/>
            <a:ext cx="1234990" cy="58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5814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48267" y="2207145"/>
            <a:ext cx="10651065" cy="5446721"/>
          </a:xfrm>
        </p:spPr>
        <p:txBody>
          <a:bodyPr>
            <a:noAutofit/>
          </a:bodyPr>
          <a:lstStyle/>
          <a:p>
            <a:r>
              <a:rPr lang="cs-CZ" b="1" dirty="0"/>
              <a:t>Přístup realizátora k tvorbě výukových </a:t>
            </a:r>
            <a:r>
              <a:rPr lang="cs-CZ" b="1" dirty="0" smtClean="0"/>
              <a:t>materiálů</a:t>
            </a:r>
          </a:p>
          <a:p>
            <a:endParaRPr lang="cs-CZ" dirty="0"/>
          </a:p>
          <a:p>
            <a:pPr marL="342900" lvl="0" indent="-342900" algn="l">
              <a:buFont typeface="Wingdings" charset="2"/>
              <a:buChar char="§"/>
            </a:pPr>
            <a:r>
              <a:rPr lang="cs-CZ" dirty="0"/>
              <a:t>dodržení a splnění výukového obsahu aktivity č. 6 dle </a:t>
            </a:r>
            <a:r>
              <a:rPr lang="cs-CZ" dirty="0" err="1"/>
              <a:t>PŽaP</a:t>
            </a:r>
            <a:r>
              <a:rPr lang="cs-CZ" dirty="0"/>
              <a:t> – specifická část</a:t>
            </a:r>
          </a:p>
          <a:p>
            <a:pPr marL="342900" lvl="0" indent="-342900" algn="l">
              <a:buFont typeface="Wingdings" charset="2"/>
              <a:buChar char="§"/>
            </a:pPr>
            <a:r>
              <a:rPr lang="cs-CZ" dirty="0"/>
              <a:t>výukové digitální materiály členěny dle jazykových úrovní A1, A2, B1 dle SERR</a:t>
            </a:r>
          </a:p>
          <a:p>
            <a:pPr marL="342900" lvl="0" indent="-342900" algn="l">
              <a:buFont typeface="Wingdings" charset="2"/>
              <a:buChar char="§"/>
            </a:pPr>
            <a:r>
              <a:rPr lang="cs-CZ" dirty="0"/>
              <a:t>výukové materiály zaměřeny na odbornou slovní zásobu pro použití v praxi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51"/>
          <a:stretch/>
        </p:blipFill>
        <p:spPr>
          <a:xfrm>
            <a:off x="163773" y="162975"/>
            <a:ext cx="1140094" cy="867313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475695" y="423652"/>
            <a:ext cx="3739487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50" dirty="0" smtClean="0"/>
              <a:t>CZ.02.3.68/0.0/0.0/16_032/0008286</a:t>
            </a:r>
            <a:br>
              <a:rPr lang="cs-CZ" sz="1250" dirty="0" smtClean="0"/>
            </a:br>
            <a:r>
              <a:rPr lang="cs-CZ" sz="1250" b="1" dirty="0" smtClean="0"/>
              <a:t>Prezenční školení 1</a:t>
            </a:r>
            <a:r>
              <a:rPr lang="cs-CZ" sz="1250" dirty="0" smtClean="0"/>
              <a:t/>
            </a:r>
            <a:br>
              <a:rPr lang="cs-CZ" sz="1250" dirty="0" smtClean="0"/>
            </a:br>
            <a:endParaRPr lang="cs-CZ" sz="125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541" y="6045520"/>
            <a:ext cx="2292326" cy="65509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628" y="6045520"/>
            <a:ext cx="1234990" cy="58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3289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48267" y="2207145"/>
            <a:ext cx="10651065" cy="5446721"/>
          </a:xfrm>
        </p:spPr>
        <p:txBody>
          <a:bodyPr>
            <a:noAutofit/>
          </a:bodyPr>
          <a:lstStyle/>
          <a:p>
            <a:r>
              <a:rPr lang="cs-CZ" b="1" u="sng" dirty="0"/>
              <a:t>2. hodina</a:t>
            </a:r>
            <a:endParaRPr lang="cs-CZ" dirty="0"/>
          </a:p>
          <a:p>
            <a:r>
              <a:rPr lang="cs-CZ" dirty="0"/>
              <a:t> </a:t>
            </a:r>
          </a:p>
          <a:p>
            <a:pPr marL="342900" lvl="0" indent="-342900" algn="l">
              <a:buFont typeface="Wingdings" charset="2"/>
              <a:buChar char="§"/>
            </a:pPr>
            <a:r>
              <a:rPr lang="cs-CZ" dirty="0"/>
              <a:t>w</a:t>
            </a:r>
            <a:r>
              <a:rPr lang="cs-CZ" dirty="0" smtClean="0"/>
              <a:t>ebové </a:t>
            </a:r>
            <a:r>
              <a:rPr lang="cs-CZ" dirty="0"/>
              <a:t>stránky projektu</a:t>
            </a:r>
          </a:p>
          <a:p>
            <a:pPr marL="342900" lvl="0" indent="-342900" algn="l">
              <a:buFont typeface="Wingdings" charset="2"/>
              <a:buChar char="§"/>
            </a:pPr>
            <a:r>
              <a:rPr lang="cs-CZ" dirty="0"/>
              <a:t>j</a:t>
            </a:r>
            <a:r>
              <a:rPr lang="cs-CZ" dirty="0" smtClean="0"/>
              <a:t>ak </a:t>
            </a:r>
            <a:r>
              <a:rPr lang="cs-CZ" dirty="0"/>
              <a:t>se pracuje s interaktivní učebnic</a:t>
            </a:r>
            <a:r>
              <a:rPr lang="en-US" dirty="0" err="1"/>
              <a:t>í</a:t>
            </a:r>
            <a:endParaRPr lang="cs-CZ" dirty="0"/>
          </a:p>
          <a:p>
            <a:pPr marL="342900" indent="-342900" algn="l">
              <a:buFont typeface="Wingdings" charset="2"/>
              <a:buChar char="§"/>
            </a:pP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51"/>
          <a:stretch/>
        </p:blipFill>
        <p:spPr>
          <a:xfrm>
            <a:off x="163773" y="162975"/>
            <a:ext cx="1140094" cy="867313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475695" y="423652"/>
            <a:ext cx="3739487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50" dirty="0" smtClean="0"/>
              <a:t>CZ.02.3.68/0.0/0.0/16_032/0008286</a:t>
            </a:r>
            <a:br>
              <a:rPr lang="cs-CZ" sz="1250" dirty="0" smtClean="0"/>
            </a:br>
            <a:r>
              <a:rPr lang="cs-CZ" sz="1250" b="1" dirty="0" smtClean="0"/>
              <a:t>Prezenční školení 1</a:t>
            </a:r>
            <a:r>
              <a:rPr lang="cs-CZ" sz="1250" dirty="0" smtClean="0"/>
              <a:t/>
            </a:r>
            <a:br>
              <a:rPr lang="cs-CZ" sz="1250" dirty="0" smtClean="0"/>
            </a:br>
            <a:endParaRPr lang="cs-CZ" sz="125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541" y="6045520"/>
            <a:ext cx="2292326" cy="65509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628" y="6045520"/>
            <a:ext cx="1234990" cy="58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9854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48267" y="2647412"/>
            <a:ext cx="10651065" cy="5446721"/>
          </a:xfrm>
        </p:spPr>
        <p:txBody>
          <a:bodyPr>
            <a:noAutofit/>
          </a:bodyPr>
          <a:lstStyle/>
          <a:p>
            <a:r>
              <a:rPr lang="cs-CZ" b="1" dirty="0"/>
              <a:t>Webové </a:t>
            </a:r>
            <a:r>
              <a:rPr lang="cs-CZ" b="1"/>
              <a:t>stránky </a:t>
            </a:r>
            <a:r>
              <a:rPr lang="cs-CZ" b="1" smtClean="0"/>
              <a:t>projektu</a:t>
            </a:r>
            <a:br>
              <a:rPr lang="cs-CZ" b="1" smtClean="0"/>
            </a:br>
            <a:endParaRPr lang="cs-CZ" dirty="0"/>
          </a:p>
          <a:p>
            <a:r>
              <a:rPr lang="cs-CZ" dirty="0"/>
              <a:t>http://</a:t>
            </a:r>
            <a:r>
              <a:rPr lang="cs-CZ" dirty="0" err="1"/>
              <a:t>podporaucitelum.cz</a:t>
            </a:r>
            <a:r>
              <a:rPr lang="cs-CZ" dirty="0"/>
              <a:t>/puc/</a:t>
            </a:r>
          </a:p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> 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51"/>
          <a:stretch/>
        </p:blipFill>
        <p:spPr>
          <a:xfrm>
            <a:off x="163773" y="162975"/>
            <a:ext cx="1140094" cy="867313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475695" y="423652"/>
            <a:ext cx="3739487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50" dirty="0" smtClean="0"/>
              <a:t>CZ.02.3.68/0.0/0.0/16_032/0008286</a:t>
            </a:r>
            <a:br>
              <a:rPr lang="cs-CZ" sz="1250" dirty="0" smtClean="0"/>
            </a:br>
            <a:r>
              <a:rPr lang="cs-CZ" sz="1250" b="1" dirty="0" smtClean="0"/>
              <a:t>Prezenční školení 1</a:t>
            </a:r>
            <a:r>
              <a:rPr lang="cs-CZ" sz="1250" dirty="0" smtClean="0"/>
              <a:t/>
            </a:r>
            <a:br>
              <a:rPr lang="cs-CZ" sz="1250" dirty="0" smtClean="0"/>
            </a:br>
            <a:endParaRPr lang="cs-CZ" sz="125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541" y="6045520"/>
            <a:ext cx="2292326" cy="65509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628" y="6045520"/>
            <a:ext cx="1234990" cy="58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579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51"/>
          <a:stretch/>
        </p:blipFill>
        <p:spPr>
          <a:xfrm>
            <a:off x="163773" y="162975"/>
            <a:ext cx="1140094" cy="867313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475695" y="423652"/>
            <a:ext cx="3739487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50" dirty="0" smtClean="0"/>
              <a:t>CZ.02.3.68/0.0/0.0/16_032/0008286</a:t>
            </a:r>
            <a:br>
              <a:rPr lang="cs-CZ" sz="1250" dirty="0" smtClean="0"/>
            </a:br>
            <a:r>
              <a:rPr lang="cs-CZ" sz="1250" b="1" dirty="0" smtClean="0"/>
              <a:t>Prezenční školení 1</a:t>
            </a:r>
            <a:r>
              <a:rPr lang="cs-CZ" sz="1250" dirty="0" smtClean="0"/>
              <a:t/>
            </a:r>
            <a:br>
              <a:rPr lang="cs-CZ" sz="1250" dirty="0" smtClean="0"/>
            </a:br>
            <a:endParaRPr lang="cs-CZ" sz="125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541" y="6045520"/>
            <a:ext cx="2292326" cy="65509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628" y="6045520"/>
            <a:ext cx="1234990" cy="586448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227" y="1093066"/>
            <a:ext cx="6218926" cy="4671868"/>
          </a:xfrm>
          <a:prstGeom prst="rect">
            <a:avLst/>
          </a:prstGeom>
          <a:effectLst>
            <a:outerShdw blurRad="419100" dist="38100" dir="5400000" sx="102000" sy="102000" algn="t" rotWithShape="0">
              <a:prstClr val="black">
                <a:alpha val="7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74289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48267" y="2647412"/>
            <a:ext cx="10651065" cy="5446721"/>
          </a:xfrm>
        </p:spPr>
        <p:txBody>
          <a:bodyPr>
            <a:noAutofit/>
          </a:bodyPr>
          <a:lstStyle/>
          <a:p>
            <a:r>
              <a:rPr lang="cs-CZ" b="1" u="sng" dirty="0"/>
              <a:t>3. hodina</a:t>
            </a:r>
          </a:p>
          <a:p>
            <a:pPr marL="342900" indent="-342900" algn="l">
              <a:buFont typeface="Wingdings" charset="2"/>
              <a:buChar char="§"/>
            </a:pPr>
            <a:r>
              <a:rPr lang="cs-CZ" dirty="0"/>
              <a:t>d</a:t>
            </a:r>
            <a:r>
              <a:rPr lang="cs-CZ" dirty="0" smtClean="0"/>
              <a:t>iskuse</a:t>
            </a:r>
            <a:endParaRPr lang="cs-CZ" dirty="0"/>
          </a:p>
          <a:p>
            <a:r>
              <a:rPr lang="cs-CZ" b="1" dirty="0"/>
              <a:t> 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51"/>
          <a:stretch/>
        </p:blipFill>
        <p:spPr>
          <a:xfrm>
            <a:off x="163773" y="162975"/>
            <a:ext cx="1140094" cy="867313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475695" y="423652"/>
            <a:ext cx="3739487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50" dirty="0" smtClean="0"/>
              <a:t>CZ.02.3.68/0.0/0.0/16_032/0008286</a:t>
            </a:r>
            <a:br>
              <a:rPr lang="cs-CZ" sz="1250" dirty="0" smtClean="0"/>
            </a:br>
            <a:r>
              <a:rPr lang="cs-CZ" sz="1250" b="1" dirty="0" smtClean="0"/>
              <a:t>Prezenční školení 1</a:t>
            </a:r>
            <a:r>
              <a:rPr lang="cs-CZ" sz="1250" dirty="0" smtClean="0"/>
              <a:t/>
            </a:r>
            <a:br>
              <a:rPr lang="cs-CZ" sz="1250" dirty="0" smtClean="0"/>
            </a:br>
            <a:endParaRPr lang="cs-CZ" sz="125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541" y="6045520"/>
            <a:ext cx="2292326" cy="65509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628" y="6045520"/>
            <a:ext cx="1234990" cy="58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339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12656" y="1992826"/>
            <a:ext cx="10041467" cy="4707787"/>
          </a:xfrm>
        </p:spPr>
        <p:txBody>
          <a:bodyPr>
            <a:noAutofit/>
          </a:bodyPr>
          <a:lstStyle/>
          <a:p>
            <a:r>
              <a:rPr lang="cs-CZ" b="1" dirty="0" smtClean="0"/>
              <a:t>Téma č. 1 - </a:t>
            </a:r>
            <a:r>
              <a:rPr lang="cs-CZ" b="1" dirty="0" err="1" smtClean="0"/>
              <a:t>Odborn</a:t>
            </a:r>
            <a:r>
              <a:rPr lang="en-US" b="1" dirty="0" err="1"/>
              <a:t>ý</a:t>
            </a:r>
            <a:r>
              <a:rPr lang="en-US" b="1" dirty="0"/>
              <a:t> </a:t>
            </a:r>
            <a:r>
              <a:rPr lang="en-US" b="1" dirty="0" err="1"/>
              <a:t>cizí</a:t>
            </a:r>
            <a:r>
              <a:rPr lang="en-US" b="1" dirty="0"/>
              <a:t> </a:t>
            </a:r>
            <a:r>
              <a:rPr lang="en-US" b="1" dirty="0" err="1"/>
              <a:t>jazyk</a:t>
            </a:r>
            <a:r>
              <a:rPr lang="en-US" b="1" dirty="0"/>
              <a:t> a </a:t>
            </a:r>
            <a:r>
              <a:rPr lang="en-US" b="1" dirty="0" err="1"/>
              <a:t>jeho</a:t>
            </a:r>
            <a:r>
              <a:rPr lang="en-US" b="1" dirty="0"/>
              <a:t> </a:t>
            </a:r>
            <a:r>
              <a:rPr lang="en-US" b="1" dirty="0" err="1"/>
              <a:t>výuka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SOŠ – 3 </a:t>
            </a:r>
            <a:r>
              <a:rPr lang="en-US" b="1" dirty="0" err="1" smtClean="0"/>
              <a:t>hodiny</a:t>
            </a:r>
            <a:endParaRPr lang="en-US" b="1" dirty="0" smtClean="0"/>
          </a:p>
          <a:p>
            <a:endParaRPr lang="cs-CZ" dirty="0"/>
          </a:p>
          <a:p>
            <a:pPr algn="l"/>
            <a:r>
              <a:rPr lang="cs-CZ" b="1" u="sng" dirty="0"/>
              <a:t>1. hodina</a:t>
            </a:r>
            <a:endParaRPr lang="cs-CZ" dirty="0"/>
          </a:p>
          <a:p>
            <a:pPr marL="342900" lvl="0" indent="-342900" algn="l">
              <a:buFont typeface="Wingdings" charset="2"/>
              <a:buChar char="§"/>
            </a:pPr>
            <a:r>
              <a:rPr lang="cs-CZ" dirty="0"/>
              <a:t>p</a:t>
            </a:r>
            <a:r>
              <a:rPr lang="cs-CZ" dirty="0" smtClean="0"/>
              <a:t>ředstaven</a:t>
            </a:r>
            <a:r>
              <a:rPr lang="en-US" dirty="0"/>
              <a:t>í </a:t>
            </a:r>
            <a:r>
              <a:rPr lang="en-US" dirty="0" err="1"/>
              <a:t>přítomného</a:t>
            </a:r>
            <a:r>
              <a:rPr lang="en-US" dirty="0"/>
              <a:t> </a:t>
            </a:r>
            <a:r>
              <a:rPr lang="en-US" dirty="0" err="1"/>
              <a:t>realizačního</a:t>
            </a:r>
            <a:r>
              <a:rPr lang="en-US" dirty="0"/>
              <a:t> </a:t>
            </a:r>
            <a:r>
              <a:rPr lang="en-US" dirty="0" err="1"/>
              <a:t>týmu</a:t>
            </a:r>
            <a:r>
              <a:rPr lang="en-US" dirty="0"/>
              <a:t> </a:t>
            </a:r>
            <a:r>
              <a:rPr lang="en-US" dirty="0" err="1" smtClean="0"/>
              <a:t>projektu</a:t>
            </a:r>
            <a:endParaRPr lang="cs-CZ" dirty="0">
              <a:solidFill>
                <a:srgbClr val="FF0000"/>
              </a:solidFill>
            </a:endParaRPr>
          </a:p>
          <a:p>
            <a:pPr marL="342900" lvl="0" indent="-342900" algn="l">
              <a:buFont typeface="Wingdings" charset="2"/>
              <a:buChar char="§"/>
            </a:pPr>
            <a:r>
              <a:rPr lang="cs-CZ" dirty="0"/>
              <a:t>p</a:t>
            </a:r>
            <a:r>
              <a:rPr lang="cs-CZ" dirty="0" smtClean="0"/>
              <a:t>ředstaven</a:t>
            </a:r>
            <a:r>
              <a:rPr lang="en-US" dirty="0"/>
              <a:t>í </a:t>
            </a:r>
            <a:r>
              <a:rPr lang="en-US" dirty="0" err="1"/>
              <a:t>přítomných</a:t>
            </a:r>
            <a:r>
              <a:rPr lang="en-US" dirty="0"/>
              <a:t> </a:t>
            </a:r>
            <a:r>
              <a:rPr lang="en-US" dirty="0" err="1"/>
              <a:t>učitelů</a:t>
            </a:r>
            <a:r>
              <a:rPr lang="en-US" dirty="0"/>
              <a:t> – </a:t>
            </a:r>
            <a:r>
              <a:rPr lang="en-US" dirty="0" err="1"/>
              <a:t>účastníků</a:t>
            </a:r>
            <a:r>
              <a:rPr lang="en-US" dirty="0"/>
              <a:t> </a:t>
            </a:r>
            <a:r>
              <a:rPr lang="en-US" dirty="0" err="1"/>
              <a:t>prezenčního</a:t>
            </a:r>
            <a:r>
              <a:rPr lang="en-US" dirty="0"/>
              <a:t> </a:t>
            </a:r>
            <a:r>
              <a:rPr lang="en-US" dirty="0" err="1" smtClean="0"/>
              <a:t>školení</a:t>
            </a:r>
            <a:endParaRPr lang="cs-CZ" dirty="0">
              <a:solidFill>
                <a:srgbClr val="FF0000"/>
              </a:solidFill>
            </a:endParaRPr>
          </a:p>
          <a:p>
            <a:pPr marL="342900" lvl="0" indent="-342900" algn="l">
              <a:buFont typeface="Wingdings" charset="2"/>
              <a:buChar char="§"/>
            </a:pPr>
            <a:r>
              <a:rPr lang="cs-CZ" dirty="0"/>
              <a:t>j</a:t>
            </a:r>
            <a:r>
              <a:rPr lang="cs-CZ" dirty="0" smtClean="0"/>
              <a:t>ak </a:t>
            </a:r>
            <a:r>
              <a:rPr lang="cs-CZ" dirty="0"/>
              <a:t>definujeme odborný cizí jazyk (OCJ) na </a:t>
            </a:r>
            <a:r>
              <a:rPr lang="cs-CZ" dirty="0" err="1"/>
              <a:t>středn</a:t>
            </a:r>
            <a:r>
              <a:rPr lang="en-US" dirty="0" err="1"/>
              <a:t>ích</a:t>
            </a:r>
            <a:r>
              <a:rPr lang="en-US" dirty="0"/>
              <a:t> </a:t>
            </a:r>
            <a:r>
              <a:rPr lang="en-US" dirty="0" err="1"/>
              <a:t>odborných</a:t>
            </a:r>
            <a:r>
              <a:rPr lang="en-US" dirty="0"/>
              <a:t> </a:t>
            </a:r>
            <a:r>
              <a:rPr lang="en-US" dirty="0" err="1" smtClean="0"/>
              <a:t>školách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51"/>
          <a:stretch/>
        </p:blipFill>
        <p:spPr>
          <a:xfrm>
            <a:off x="163773" y="162975"/>
            <a:ext cx="1140094" cy="867313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475695" y="423652"/>
            <a:ext cx="3739487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50" dirty="0" smtClean="0"/>
              <a:t>CZ.02.3.68/0.0/0.0/16_032/0008286</a:t>
            </a:r>
            <a:br>
              <a:rPr lang="cs-CZ" sz="1250" dirty="0" smtClean="0"/>
            </a:br>
            <a:r>
              <a:rPr lang="cs-CZ" sz="1250" b="1" dirty="0" smtClean="0"/>
              <a:t>Prezenční školení 1</a:t>
            </a:r>
            <a:r>
              <a:rPr lang="cs-CZ" sz="1250" dirty="0" smtClean="0"/>
              <a:t/>
            </a:r>
            <a:br>
              <a:rPr lang="cs-CZ" sz="1250" dirty="0" smtClean="0"/>
            </a:br>
            <a:endParaRPr lang="cs-CZ" sz="125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541" y="6045520"/>
            <a:ext cx="2292326" cy="65509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628" y="6045520"/>
            <a:ext cx="1234990" cy="58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9894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92628" y="1190096"/>
            <a:ext cx="9144000" cy="2387600"/>
          </a:xfrm>
        </p:spPr>
        <p:txBody>
          <a:bodyPr>
            <a:normAutofit/>
          </a:bodyPr>
          <a:lstStyle/>
          <a:p>
            <a:r>
              <a:rPr lang="cs-CZ" sz="3600" b="1" dirty="0" smtClean="0"/>
              <a:t>Děkujeme za pozornost</a:t>
            </a:r>
            <a:endParaRPr lang="cs-CZ" sz="36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541" y="6045520"/>
            <a:ext cx="2292326" cy="65509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628" y="6045520"/>
            <a:ext cx="1234990" cy="58644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51"/>
          <a:stretch/>
        </p:blipFill>
        <p:spPr>
          <a:xfrm>
            <a:off x="163773" y="162975"/>
            <a:ext cx="1140094" cy="86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304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12656" y="1337733"/>
            <a:ext cx="10041467" cy="4707787"/>
          </a:xfrm>
        </p:spPr>
        <p:txBody>
          <a:bodyPr>
            <a:noAutofit/>
          </a:bodyPr>
          <a:lstStyle/>
          <a:p>
            <a:r>
              <a:rPr lang="cs-CZ" b="1" dirty="0"/>
              <a:t>Odborný cizí jazyk a jeho výuka na  SOŠ </a:t>
            </a:r>
            <a:endParaRPr lang="cs-CZ" dirty="0"/>
          </a:p>
          <a:p>
            <a:r>
              <a:rPr lang="cs-CZ" b="1" dirty="0"/>
              <a:t> </a:t>
            </a:r>
            <a:endParaRPr lang="cs-CZ" dirty="0"/>
          </a:p>
          <a:p>
            <a:pPr algn="l"/>
            <a:r>
              <a:rPr lang="cs-CZ" b="1" dirty="0"/>
              <a:t>Definice odborného cizího jazyka </a:t>
            </a:r>
            <a:endParaRPr lang="cs-CZ" dirty="0"/>
          </a:p>
          <a:p>
            <a:pPr algn="just"/>
            <a:r>
              <a:rPr lang="cs-CZ" dirty="0"/>
              <a:t>Odborným jazykem rozumíme jazykový subsystém, který je souborem všech </a:t>
            </a:r>
            <a:r>
              <a:rPr lang="cs-CZ" dirty="0" err="1"/>
              <a:t>jazykov</a:t>
            </a:r>
            <a:r>
              <a:rPr lang="en-US" dirty="0" err="1"/>
              <a:t>ých</a:t>
            </a:r>
            <a:r>
              <a:rPr lang="en-US" dirty="0"/>
              <a:t> </a:t>
            </a:r>
            <a:r>
              <a:rPr lang="en-US" dirty="0" err="1" smtClean="0"/>
              <a:t>prostředků</a:t>
            </a:r>
            <a:r>
              <a:rPr lang="en-US" dirty="0" smtClean="0"/>
              <a:t> </a:t>
            </a:r>
            <a:r>
              <a:rPr lang="en-US" dirty="0" err="1"/>
              <a:t>sloužících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komunikaci</a:t>
            </a:r>
            <a:r>
              <a:rPr lang="en-US" dirty="0"/>
              <a:t> </a:t>
            </a:r>
            <a:r>
              <a:rPr lang="en-US" dirty="0" err="1"/>
              <a:t>mezi</a:t>
            </a:r>
            <a:r>
              <a:rPr lang="en-US" dirty="0"/>
              <a:t> </a:t>
            </a:r>
            <a:r>
              <a:rPr lang="en-US" dirty="0" err="1"/>
              <a:t>odborníky</a:t>
            </a:r>
            <a:r>
              <a:rPr lang="en-US" dirty="0"/>
              <a:t> o </a:t>
            </a:r>
            <a:r>
              <a:rPr lang="en-US" dirty="0" err="1"/>
              <a:t>odborné</a:t>
            </a:r>
            <a:r>
              <a:rPr lang="en-US" dirty="0"/>
              <a:t> </a:t>
            </a:r>
            <a:r>
              <a:rPr lang="en-US" dirty="0" err="1"/>
              <a:t>problematice</a:t>
            </a:r>
            <a:r>
              <a:rPr lang="en-US" dirty="0"/>
              <a:t>. </a:t>
            </a:r>
            <a:r>
              <a:rPr lang="en-US" dirty="0" err="1"/>
              <a:t>Odborný</a:t>
            </a:r>
            <a:r>
              <a:rPr lang="en-US" dirty="0"/>
              <a:t> </a:t>
            </a:r>
            <a:r>
              <a:rPr lang="en-US" dirty="0" err="1"/>
              <a:t>jazyk</a:t>
            </a:r>
            <a:r>
              <a:rPr lang="en-US" dirty="0"/>
              <a:t> je </a:t>
            </a:r>
            <a:r>
              <a:rPr lang="en-US" dirty="0" err="1"/>
              <a:t>založen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obecném</a:t>
            </a:r>
            <a:r>
              <a:rPr lang="en-US" dirty="0"/>
              <a:t> </a:t>
            </a:r>
            <a:r>
              <a:rPr lang="en-US" dirty="0" err="1"/>
              <a:t>jazyce</a:t>
            </a:r>
            <a:r>
              <a:rPr lang="en-US" dirty="0"/>
              <a:t> </a:t>
            </a:r>
            <a:r>
              <a:rPr lang="en-US" dirty="0" err="1"/>
              <a:t>sdělovacím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 </a:t>
            </a:r>
            <a:r>
              <a:rPr lang="en-US" dirty="0" err="1"/>
              <a:t>může</a:t>
            </a:r>
            <a:r>
              <a:rPr lang="en-US" dirty="0"/>
              <a:t> </a:t>
            </a:r>
            <a:r>
              <a:rPr lang="en-US" dirty="0" err="1"/>
              <a:t>existovat</a:t>
            </a:r>
            <a:r>
              <a:rPr lang="en-US" dirty="0"/>
              <a:t> a </a:t>
            </a:r>
            <a:r>
              <a:rPr lang="en-US" dirty="0" err="1"/>
              <a:t>rozvíjet</a:t>
            </a:r>
            <a:r>
              <a:rPr lang="en-US" dirty="0"/>
              <a:t> se </a:t>
            </a:r>
            <a:r>
              <a:rPr lang="en-US" dirty="0" err="1"/>
              <a:t>jen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spojení</a:t>
            </a:r>
            <a:r>
              <a:rPr lang="en-US" dirty="0"/>
              <a:t> s </a:t>
            </a:r>
            <a:r>
              <a:rPr lang="en-US" dirty="0" err="1"/>
              <a:t>ním</a:t>
            </a:r>
            <a:r>
              <a:rPr lang="en-US" dirty="0"/>
              <a:t>.</a:t>
            </a:r>
            <a:endParaRPr lang="cs-CZ" dirty="0"/>
          </a:p>
          <a:p>
            <a:pPr algn="just"/>
            <a:r>
              <a:rPr lang="cs-CZ" b="1" dirty="0"/>
              <a:t> </a:t>
            </a:r>
            <a:endParaRPr lang="cs-CZ" dirty="0"/>
          </a:p>
          <a:p>
            <a:pPr algn="l"/>
            <a:r>
              <a:rPr lang="cs-CZ" sz="1800" dirty="0"/>
              <a:t>(Milena Dvoř</a:t>
            </a:r>
            <a:r>
              <a:rPr lang="en-US" sz="1800" dirty="0" err="1"/>
              <a:t>áková</a:t>
            </a:r>
            <a:r>
              <a:rPr lang="en-US" sz="1800" dirty="0"/>
              <a:t>, </a:t>
            </a:r>
            <a:r>
              <a:rPr lang="en-US" sz="1800" dirty="0" err="1"/>
              <a:t>PhDr</a:t>
            </a:r>
            <a:r>
              <a:rPr lang="en-US" sz="1800" dirty="0"/>
              <a:t>., Mgr., MBA, </a:t>
            </a:r>
            <a:r>
              <a:rPr lang="en-US" sz="1800" dirty="0" err="1"/>
              <a:t>Česká</a:t>
            </a:r>
            <a:r>
              <a:rPr lang="en-US" sz="1800" dirty="0"/>
              <a:t> </a:t>
            </a:r>
            <a:r>
              <a:rPr lang="en-US" sz="1800" dirty="0" err="1"/>
              <a:t>zemědělská</a:t>
            </a:r>
            <a:r>
              <a:rPr lang="en-US" sz="1800" dirty="0"/>
              <a:t> </a:t>
            </a:r>
            <a:r>
              <a:rPr lang="en-US" sz="1800" dirty="0" err="1"/>
              <a:t>univerzita</a:t>
            </a:r>
            <a:r>
              <a:rPr lang="en-US" sz="1800" dirty="0"/>
              <a:t> v </a:t>
            </a:r>
            <a:r>
              <a:rPr lang="en-US" sz="1800" dirty="0" err="1"/>
              <a:t>Praze</a:t>
            </a:r>
            <a:r>
              <a:rPr lang="en-US" sz="1800" dirty="0"/>
              <a:t>,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PEF</a:t>
            </a:r>
            <a:r>
              <a:rPr lang="en-US" sz="1800" dirty="0"/>
              <a:t>, </a:t>
            </a:r>
            <a:r>
              <a:rPr lang="en-US" sz="1800" dirty="0" err="1"/>
              <a:t>katedra</a:t>
            </a:r>
            <a:r>
              <a:rPr lang="en-US" sz="1800" dirty="0"/>
              <a:t> </a:t>
            </a:r>
            <a:r>
              <a:rPr lang="en-US" sz="1800" dirty="0" err="1"/>
              <a:t>jazyků</a:t>
            </a:r>
            <a:r>
              <a:rPr lang="en-US" sz="1800" dirty="0"/>
              <a:t>, 165 21 Praha 6-Suchdol</a:t>
            </a:r>
            <a:endParaRPr lang="cs-CZ" sz="1800" dirty="0"/>
          </a:p>
          <a:p>
            <a:pPr algn="l"/>
            <a:r>
              <a:rPr lang="cs-CZ" sz="1800" dirty="0"/>
              <a:t>http://</a:t>
            </a:r>
            <a:r>
              <a:rPr lang="cs-CZ" sz="1800" dirty="0" err="1"/>
              <a:t>www.agris.cz</a:t>
            </a:r>
            <a:r>
              <a:rPr lang="cs-CZ" sz="1800" dirty="0"/>
              <a:t>/</a:t>
            </a:r>
            <a:r>
              <a:rPr lang="cs-CZ" sz="1800" dirty="0" err="1"/>
              <a:t>clanek</a:t>
            </a:r>
            <a:r>
              <a:rPr lang="cs-CZ" sz="1800" dirty="0"/>
              <a:t>/104253)</a:t>
            </a:r>
          </a:p>
          <a:p>
            <a:pPr algn="l"/>
            <a:r>
              <a:rPr lang="cs-CZ" dirty="0"/>
              <a:t> 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51"/>
          <a:stretch/>
        </p:blipFill>
        <p:spPr>
          <a:xfrm>
            <a:off x="163773" y="162975"/>
            <a:ext cx="1140094" cy="867313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475695" y="423652"/>
            <a:ext cx="3739487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50" dirty="0" smtClean="0"/>
              <a:t>CZ.02.3.68/0.0/0.0/16_032/0008286</a:t>
            </a:r>
            <a:br>
              <a:rPr lang="cs-CZ" sz="1250" dirty="0" smtClean="0"/>
            </a:br>
            <a:r>
              <a:rPr lang="cs-CZ" sz="1250" b="1" dirty="0" smtClean="0"/>
              <a:t>Prezenční školení 1</a:t>
            </a:r>
            <a:r>
              <a:rPr lang="cs-CZ" sz="1250" dirty="0" smtClean="0"/>
              <a:t/>
            </a:r>
            <a:br>
              <a:rPr lang="cs-CZ" sz="1250" dirty="0" smtClean="0"/>
            </a:br>
            <a:endParaRPr lang="cs-CZ" sz="125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541" y="6045520"/>
            <a:ext cx="2292326" cy="65509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628" y="6045520"/>
            <a:ext cx="1234990" cy="58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118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75695" y="1280789"/>
            <a:ext cx="5378256" cy="4279806"/>
          </a:xfrm>
        </p:spPr>
        <p:txBody>
          <a:bodyPr>
            <a:noAutofit/>
          </a:bodyPr>
          <a:lstStyle/>
          <a:p>
            <a:pPr algn="l"/>
            <a:r>
              <a:rPr lang="en-US" b="1" dirty="0" err="1" smtClean="0"/>
              <a:t>Charakteristické</a:t>
            </a:r>
            <a:r>
              <a:rPr lang="en-US" b="1" dirty="0" smtClean="0"/>
              <a:t> </a:t>
            </a:r>
            <a:br>
              <a:rPr lang="en-US" b="1" dirty="0" smtClean="0"/>
            </a:br>
            <a:r>
              <a:rPr lang="en-US" b="1" dirty="0" err="1" smtClean="0"/>
              <a:t>znaky</a:t>
            </a:r>
            <a:r>
              <a:rPr lang="en-US" b="1" dirty="0" smtClean="0"/>
              <a:t> </a:t>
            </a:r>
            <a:r>
              <a:rPr lang="en-US" b="1" dirty="0" err="1" smtClean="0"/>
              <a:t>termínů</a:t>
            </a:r>
            <a:r>
              <a:rPr lang="en-US" b="1" dirty="0" smtClean="0"/>
              <a:t> </a:t>
            </a:r>
            <a:r>
              <a:rPr lang="en-US" b="1" dirty="0" err="1"/>
              <a:t>jsou</a:t>
            </a:r>
            <a:r>
              <a:rPr lang="en-US" b="1" dirty="0"/>
              <a:t>:</a:t>
            </a:r>
            <a:endParaRPr lang="cs-CZ" dirty="0"/>
          </a:p>
          <a:p>
            <a:pPr algn="l"/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j</a:t>
            </a:r>
            <a:r>
              <a:rPr lang="en-US" dirty="0" err="1" smtClean="0"/>
              <a:t>ednoznačnost</a:t>
            </a:r>
            <a:r>
              <a:rPr lang="en-US" dirty="0" smtClean="0"/>
              <a:t>	</a:t>
            </a:r>
            <a:br>
              <a:rPr lang="en-US" dirty="0" smtClean="0"/>
            </a:br>
            <a:r>
              <a:rPr lang="en-US" dirty="0" err="1" smtClean="0"/>
              <a:t>pojmovost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přesnost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derivativnost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 smtClean="0"/>
              <a:t>odvozenost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err="1" smtClean="0"/>
              <a:t>internacionalizace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51"/>
          <a:stretch/>
        </p:blipFill>
        <p:spPr>
          <a:xfrm>
            <a:off x="163773" y="162975"/>
            <a:ext cx="1140094" cy="867313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475695" y="423652"/>
            <a:ext cx="3739487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50" dirty="0" smtClean="0"/>
              <a:t>CZ.02.3.68/0.0/0.0/16_032/0008286</a:t>
            </a:r>
            <a:br>
              <a:rPr lang="cs-CZ" sz="1250" dirty="0" smtClean="0"/>
            </a:br>
            <a:r>
              <a:rPr lang="cs-CZ" sz="1250" b="1" dirty="0" smtClean="0"/>
              <a:t>Prezenční školení 1</a:t>
            </a:r>
            <a:r>
              <a:rPr lang="cs-CZ" sz="1250" dirty="0" smtClean="0"/>
              <a:t/>
            </a:r>
            <a:br>
              <a:rPr lang="cs-CZ" sz="1250" dirty="0" smtClean="0"/>
            </a:br>
            <a:endParaRPr lang="cs-CZ" sz="125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541" y="6045520"/>
            <a:ext cx="2292326" cy="65509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628" y="6045520"/>
            <a:ext cx="1234990" cy="586448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5489788" y="1256097"/>
            <a:ext cx="5331505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/>
              <a:t>Odborný jazyk </a:t>
            </a:r>
            <a:br>
              <a:rPr lang="cs-CZ" sz="2400" b="1" dirty="0" smtClean="0"/>
            </a:br>
            <a:r>
              <a:rPr lang="cs-CZ" sz="2400" b="1" dirty="0" smtClean="0"/>
              <a:t>je charakterizován </a:t>
            </a:r>
            <a:br>
              <a:rPr lang="cs-CZ" sz="2400" b="1" dirty="0" smtClean="0"/>
            </a:br>
            <a:r>
              <a:rPr lang="cs-CZ" sz="2400" b="1" dirty="0" smtClean="0"/>
              <a:t>těmito determinanty</a:t>
            </a:r>
            <a:r>
              <a:rPr lang="cs-CZ" sz="2400" dirty="0" smtClean="0"/>
              <a:t>:</a:t>
            </a:r>
          </a:p>
          <a:p>
            <a:endParaRPr lang="cs-CZ" sz="2400" dirty="0" smtClean="0"/>
          </a:p>
          <a:p>
            <a:r>
              <a:rPr lang="cs-CZ" sz="2400" dirty="0" smtClean="0"/>
              <a:t>komunikace</a:t>
            </a:r>
          </a:p>
          <a:p>
            <a:r>
              <a:rPr lang="cs-CZ" sz="2400" dirty="0" smtClean="0"/>
              <a:t>odbornost</a:t>
            </a:r>
          </a:p>
          <a:p>
            <a:r>
              <a:rPr lang="cs-CZ" sz="2400" dirty="0" err="1" smtClean="0"/>
              <a:t>pozn</a:t>
            </a:r>
            <a:r>
              <a:rPr lang="en-US" sz="2400" dirty="0" err="1" smtClean="0"/>
              <a:t>ání</a:t>
            </a:r>
            <a:endParaRPr lang="cs-CZ" sz="2400" dirty="0" smtClean="0"/>
          </a:p>
          <a:p>
            <a:r>
              <a:rPr lang="cs-CZ" sz="2400" dirty="0" smtClean="0"/>
              <a:t>i</a:t>
            </a:r>
            <a:r>
              <a:rPr lang="en-US" sz="2400" dirty="0" err="1" smtClean="0"/>
              <a:t>nformace</a:t>
            </a:r>
            <a:endParaRPr lang="cs-CZ" sz="2400" dirty="0"/>
          </a:p>
        </p:txBody>
      </p:sp>
      <p:sp>
        <p:nvSpPr>
          <p:cNvPr id="4" name="Obdélník 3"/>
          <p:cNvSpPr/>
          <p:nvPr/>
        </p:nvSpPr>
        <p:spPr>
          <a:xfrm>
            <a:off x="1475695" y="4863557"/>
            <a:ext cx="97784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(Milena Dvoř</a:t>
            </a:r>
            <a:r>
              <a:rPr lang="en-US" dirty="0" err="1"/>
              <a:t>áková</a:t>
            </a:r>
            <a:r>
              <a:rPr lang="en-US" dirty="0"/>
              <a:t>, </a:t>
            </a:r>
            <a:r>
              <a:rPr lang="en-US" dirty="0" err="1"/>
              <a:t>PhDr</a:t>
            </a:r>
            <a:r>
              <a:rPr lang="en-US" dirty="0"/>
              <a:t>., Mgr., MBA, </a:t>
            </a:r>
            <a:r>
              <a:rPr lang="en-US" dirty="0" err="1"/>
              <a:t>Česká</a:t>
            </a:r>
            <a:r>
              <a:rPr lang="en-US" dirty="0"/>
              <a:t> </a:t>
            </a:r>
            <a:r>
              <a:rPr lang="en-US" dirty="0" err="1"/>
              <a:t>zemědělská</a:t>
            </a:r>
            <a:r>
              <a:rPr lang="en-US" dirty="0"/>
              <a:t> </a:t>
            </a:r>
            <a:r>
              <a:rPr lang="en-US" dirty="0" err="1"/>
              <a:t>univerzita</a:t>
            </a:r>
            <a:r>
              <a:rPr lang="en-US" dirty="0"/>
              <a:t> v </a:t>
            </a:r>
            <a:r>
              <a:rPr lang="en-US" dirty="0" err="1"/>
              <a:t>Praze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PEF, </a:t>
            </a:r>
            <a:r>
              <a:rPr lang="en-US" dirty="0" err="1"/>
              <a:t>katedra</a:t>
            </a:r>
            <a:r>
              <a:rPr lang="en-US" dirty="0"/>
              <a:t> </a:t>
            </a:r>
            <a:r>
              <a:rPr lang="en-US" dirty="0" err="1"/>
              <a:t>jazyků</a:t>
            </a:r>
            <a:r>
              <a:rPr lang="en-US" dirty="0"/>
              <a:t>, 165 21 Praha 6-Suchdol)</a:t>
            </a:r>
            <a:endParaRPr lang="cs-CZ" dirty="0"/>
          </a:p>
          <a:p>
            <a:r>
              <a:rPr lang="cs-CZ" dirty="0" smtClean="0"/>
              <a:t> </a:t>
            </a:r>
          </a:p>
          <a:p>
            <a:r>
              <a:rPr lang="cs-CZ" u="sng" dirty="0" smtClean="0"/>
              <a:t>http://</a:t>
            </a:r>
            <a:r>
              <a:rPr lang="cs-CZ" u="sng" dirty="0" err="1" smtClean="0"/>
              <a:t>www.agris.cz</a:t>
            </a:r>
            <a:r>
              <a:rPr lang="cs-CZ" u="sng" dirty="0" smtClean="0"/>
              <a:t>/</a:t>
            </a:r>
            <a:r>
              <a:rPr lang="cs-CZ" u="sng" dirty="0" err="1" smtClean="0"/>
              <a:t>clanek</a:t>
            </a:r>
            <a:r>
              <a:rPr lang="cs-CZ" u="sng" dirty="0" smtClean="0"/>
              <a:t>/104253</a:t>
            </a:r>
            <a:endParaRPr lang="cs-CZ" dirty="0" smtClean="0"/>
          </a:p>
          <a:p>
            <a:r>
              <a:rPr lang="cs-CZ" dirty="0" smtClean="0"/>
              <a:t> 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957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12656" y="2451703"/>
            <a:ext cx="10041467" cy="5178566"/>
          </a:xfrm>
        </p:spPr>
        <p:txBody>
          <a:bodyPr>
            <a:noAutofit/>
          </a:bodyPr>
          <a:lstStyle/>
          <a:p>
            <a:pPr algn="l"/>
            <a:r>
              <a:rPr lang="cs-CZ" b="1" u="sng" dirty="0"/>
              <a:t>2. hodina</a:t>
            </a:r>
            <a:endParaRPr lang="cs-CZ" dirty="0"/>
          </a:p>
          <a:p>
            <a:pPr marL="342900" lvl="0" indent="-342900" algn="l">
              <a:buFont typeface="Wingdings" charset="2"/>
              <a:buChar char="§"/>
            </a:pPr>
            <a:r>
              <a:rPr lang="cs-CZ" dirty="0"/>
              <a:t>j</a:t>
            </a:r>
            <a:r>
              <a:rPr lang="cs-CZ" dirty="0" smtClean="0"/>
              <a:t>azykové </a:t>
            </a:r>
            <a:r>
              <a:rPr lang="cs-CZ" dirty="0"/>
              <a:t>znalosti ž</a:t>
            </a:r>
            <a:r>
              <a:rPr lang="en-US" dirty="0" err="1"/>
              <a:t>áků</a:t>
            </a:r>
            <a:r>
              <a:rPr lang="en-US" dirty="0"/>
              <a:t> </a:t>
            </a:r>
            <a:r>
              <a:rPr lang="en-US" dirty="0" err="1"/>
              <a:t>středních</a:t>
            </a:r>
            <a:r>
              <a:rPr lang="en-US" dirty="0"/>
              <a:t> </a:t>
            </a:r>
            <a:r>
              <a:rPr lang="en-US" dirty="0" err="1"/>
              <a:t>odborných</a:t>
            </a:r>
            <a:r>
              <a:rPr lang="en-US" dirty="0"/>
              <a:t> </a:t>
            </a:r>
            <a:r>
              <a:rPr lang="en-US" dirty="0" err="1" smtClean="0"/>
              <a:t>škol</a:t>
            </a:r>
            <a:endParaRPr lang="cs-CZ" dirty="0"/>
          </a:p>
          <a:p>
            <a:pPr marL="342900" lvl="0" indent="-342900" algn="l">
              <a:buFont typeface="Wingdings" charset="2"/>
              <a:buChar char="§"/>
            </a:pPr>
            <a:r>
              <a:rPr lang="cs-CZ" dirty="0"/>
              <a:t>p</a:t>
            </a:r>
            <a:r>
              <a:rPr lang="cs-CZ" dirty="0" smtClean="0"/>
              <a:t>ožadavky RVP</a:t>
            </a:r>
            <a:endParaRPr lang="cs-CZ" dirty="0"/>
          </a:p>
          <a:p>
            <a:pPr marL="342900" lvl="0" indent="-342900" algn="l">
              <a:buFont typeface="Wingdings" charset="2"/>
              <a:buChar char="§"/>
            </a:pPr>
            <a:r>
              <a:rPr lang="cs-CZ" dirty="0"/>
              <a:t>s</a:t>
            </a:r>
            <a:r>
              <a:rPr lang="cs-CZ" dirty="0" smtClean="0"/>
              <a:t>rovnání </a:t>
            </a:r>
            <a:r>
              <a:rPr lang="cs-CZ" dirty="0"/>
              <a:t>vstupní jazykové úrovně ž</a:t>
            </a:r>
            <a:r>
              <a:rPr lang="en-US" dirty="0" err="1"/>
              <a:t>áků</a:t>
            </a:r>
            <a:r>
              <a:rPr lang="en-US" dirty="0"/>
              <a:t> SOŠ a </a:t>
            </a:r>
            <a:r>
              <a:rPr lang="en-US" dirty="0" err="1"/>
              <a:t>všeobecných</a:t>
            </a:r>
            <a:r>
              <a:rPr lang="en-US" dirty="0"/>
              <a:t> </a:t>
            </a:r>
            <a:r>
              <a:rPr lang="en-US" dirty="0" err="1" smtClean="0"/>
              <a:t>gymnázií</a:t>
            </a:r>
            <a:endParaRPr lang="cs-CZ" dirty="0"/>
          </a:p>
          <a:p>
            <a:pPr algn="l"/>
            <a:r>
              <a:rPr lang="cs-CZ" dirty="0"/>
              <a:t/>
            </a:r>
            <a:br>
              <a:rPr lang="cs-CZ" dirty="0"/>
            </a:br>
            <a:r>
              <a:rPr lang="cs-CZ" dirty="0"/>
              <a:t> 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51"/>
          <a:stretch/>
        </p:blipFill>
        <p:spPr>
          <a:xfrm>
            <a:off x="163773" y="162975"/>
            <a:ext cx="1140094" cy="867313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475695" y="423652"/>
            <a:ext cx="3739487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50" dirty="0" smtClean="0"/>
              <a:t>CZ.02.3.68/0.0/0.0/16_032/0008286</a:t>
            </a:r>
            <a:br>
              <a:rPr lang="cs-CZ" sz="1250" dirty="0" smtClean="0"/>
            </a:br>
            <a:r>
              <a:rPr lang="cs-CZ" sz="1250" b="1" dirty="0" smtClean="0"/>
              <a:t>Prezenční školení 1</a:t>
            </a:r>
            <a:r>
              <a:rPr lang="cs-CZ" sz="1250" dirty="0" smtClean="0"/>
              <a:t/>
            </a:r>
            <a:br>
              <a:rPr lang="cs-CZ" sz="1250" dirty="0" smtClean="0"/>
            </a:br>
            <a:endParaRPr lang="cs-CZ" sz="125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541" y="6045520"/>
            <a:ext cx="2292326" cy="65509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628" y="6045520"/>
            <a:ext cx="1234990" cy="58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426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12656" y="1542610"/>
            <a:ext cx="10041467" cy="5178566"/>
          </a:xfrm>
        </p:spPr>
        <p:txBody>
          <a:bodyPr>
            <a:noAutofit/>
          </a:bodyPr>
          <a:lstStyle/>
          <a:p>
            <a:r>
              <a:rPr lang="cs-CZ" b="1" dirty="0"/>
              <a:t>Znalosti </a:t>
            </a:r>
            <a:r>
              <a:rPr lang="cs-CZ" b="1" dirty="0" err="1"/>
              <a:t>ž</a:t>
            </a:r>
            <a:r>
              <a:rPr lang="en-US" b="1" dirty="0" err="1"/>
              <a:t>áků</a:t>
            </a:r>
            <a:endParaRPr lang="cs-CZ" dirty="0"/>
          </a:p>
          <a:p>
            <a:pPr algn="just"/>
            <a:r>
              <a:rPr lang="cs-CZ" dirty="0"/>
              <a:t>Požadavek na znalost </a:t>
            </a:r>
            <a:r>
              <a:rPr lang="cs-CZ" dirty="0" err="1"/>
              <a:t>odborn</a:t>
            </a:r>
            <a:r>
              <a:rPr lang="en-US" dirty="0" err="1"/>
              <a:t>ého</a:t>
            </a:r>
            <a:r>
              <a:rPr lang="en-US" dirty="0"/>
              <a:t> </a:t>
            </a:r>
            <a:r>
              <a:rPr lang="en-US" dirty="0" err="1"/>
              <a:t>cizího</a:t>
            </a:r>
            <a:r>
              <a:rPr lang="en-US" dirty="0"/>
              <a:t> </a:t>
            </a:r>
            <a:r>
              <a:rPr lang="en-US" dirty="0" err="1"/>
              <a:t>jazyka</a:t>
            </a:r>
            <a:r>
              <a:rPr lang="en-US" dirty="0"/>
              <a:t> u </a:t>
            </a:r>
            <a:r>
              <a:rPr lang="en-US" dirty="0" err="1"/>
              <a:t>absolventů</a:t>
            </a:r>
            <a:r>
              <a:rPr lang="en-US" dirty="0"/>
              <a:t> </a:t>
            </a:r>
            <a:r>
              <a:rPr lang="en-US" dirty="0" err="1"/>
              <a:t>středních</a:t>
            </a:r>
            <a:r>
              <a:rPr lang="en-US" dirty="0"/>
              <a:t> </a:t>
            </a:r>
            <a:r>
              <a:rPr lang="en-US" dirty="0" err="1"/>
              <a:t>odborných</a:t>
            </a:r>
            <a:r>
              <a:rPr lang="en-US" dirty="0"/>
              <a:t> </a:t>
            </a:r>
            <a:r>
              <a:rPr lang="en-US" dirty="0" err="1"/>
              <a:t>škol</a:t>
            </a:r>
            <a:r>
              <a:rPr lang="en-US" dirty="0"/>
              <a:t> </a:t>
            </a:r>
            <a:r>
              <a:rPr lang="en-US" dirty="0" err="1"/>
              <a:t>zaznívá</a:t>
            </a:r>
            <a:r>
              <a:rPr lang="en-US" dirty="0"/>
              <a:t> z </a:t>
            </a:r>
            <a:r>
              <a:rPr lang="en-US" dirty="0" err="1"/>
              <a:t>řad</a:t>
            </a:r>
            <a:r>
              <a:rPr lang="en-US" dirty="0"/>
              <a:t> </a:t>
            </a:r>
            <a:r>
              <a:rPr lang="en-US" dirty="0" err="1"/>
              <a:t>zaměstnavatelů</a:t>
            </a:r>
            <a:r>
              <a:rPr lang="en-US" dirty="0"/>
              <a:t> </a:t>
            </a:r>
            <a:r>
              <a:rPr lang="en-US" dirty="0" err="1"/>
              <a:t>dlouhodobě</a:t>
            </a:r>
            <a:r>
              <a:rPr lang="en-US" dirty="0"/>
              <a:t> a </a:t>
            </a:r>
            <a:r>
              <a:rPr lang="en-US" dirty="0" err="1"/>
              <a:t>opakovaně</a:t>
            </a:r>
            <a:r>
              <a:rPr lang="en-US" dirty="0"/>
              <a:t>. </a:t>
            </a:r>
            <a:endParaRPr lang="cs-CZ" dirty="0"/>
          </a:p>
          <a:p>
            <a:pPr algn="just"/>
            <a:r>
              <a:rPr lang="en-US" dirty="0" err="1"/>
              <a:t>Statistická</a:t>
            </a:r>
            <a:r>
              <a:rPr lang="en-US" dirty="0"/>
              <a:t> </a:t>
            </a:r>
            <a:r>
              <a:rPr lang="en-US" dirty="0" err="1"/>
              <a:t>šetření</a:t>
            </a:r>
            <a:r>
              <a:rPr lang="en-US" dirty="0"/>
              <a:t> </a:t>
            </a:r>
            <a:r>
              <a:rPr lang="en-US" dirty="0" err="1"/>
              <a:t>zainteresovaných</a:t>
            </a:r>
            <a:r>
              <a:rPr lang="en-US" dirty="0"/>
              <a:t> </a:t>
            </a:r>
            <a:r>
              <a:rPr lang="en-US" dirty="0" err="1"/>
              <a:t>subjektů</a:t>
            </a:r>
            <a:r>
              <a:rPr lang="en-US" dirty="0"/>
              <a:t> </a:t>
            </a:r>
            <a:r>
              <a:rPr lang="en-US" dirty="0" err="1"/>
              <a:t>opakovaně</a:t>
            </a:r>
            <a:r>
              <a:rPr lang="en-US" dirty="0"/>
              <a:t> </a:t>
            </a:r>
            <a:r>
              <a:rPr lang="en-US" dirty="0" err="1"/>
              <a:t>potvrzují</a:t>
            </a:r>
            <a:r>
              <a:rPr lang="en-US" dirty="0"/>
              <a:t> </a:t>
            </a:r>
            <a:r>
              <a:rPr lang="en-US" b="1" dirty="0" err="1"/>
              <a:t>nedostatečné</a:t>
            </a:r>
            <a:r>
              <a:rPr lang="en-US" b="1" dirty="0"/>
              <a:t> </a:t>
            </a:r>
            <a:r>
              <a:rPr lang="en-US" b="1" dirty="0" err="1"/>
              <a:t>znalosti</a:t>
            </a:r>
            <a:r>
              <a:rPr lang="en-US" b="1" dirty="0"/>
              <a:t> a </a:t>
            </a:r>
            <a:r>
              <a:rPr lang="en-US" b="1" dirty="0" err="1"/>
              <a:t>dovednosti</a:t>
            </a:r>
            <a:r>
              <a:rPr lang="en-US" b="1" dirty="0"/>
              <a:t> </a:t>
            </a:r>
            <a:r>
              <a:rPr lang="en-US" b="1" dirty="0" err="1"/>
              <a:t>absolventů</a:t>
            </a:r>
            <a:r>
              <a:rPr lang="en-US" b="1" dirty="0"/>
              <a:t> </a:t>
            </a:r>
            <a:r>
              <a:rPr lang="en-US" b="1" dirty="0" err="1"/>
              <a:t>především</a:t>
            </a:r>
            <a:r>
              <a:rPr lang="en-US" b="1" dirty="0"/>
              <a:t> </a:t>
            </a:r>
            <a:r>
              <a:rPr lang="en-US" b="1" dirty="0" err="1"/>
              <a:t>technických</a:t>
            </a:r>
            <a:r>
              <a:rPr lang="en-US" b="1" dirty="0"/>
              <a:t> </a:t>
            </a:r>
            <a:r>
              <a:rPr lang="en-US" b="1" dirty="0" err="1"/>
              <a:t>oborů</a:t>
            </a:r>
            <a:r>
              <a:rPr lang="en-US" b="1" dirty="0"/>
              <a:t>. </a:t>
            </a:r>
            <a:endParaRPr lang="cs-CZ" dirty="0"/>
          </a:p>
          <a:p>
            <a:pPr algn="l"/>
            <a:r>
              <a:rPr lang="cs-CZ" dirty="0"/>
              <a:t> </a:t>
            </a:r>
          </a:p>
          <a:p>
            <a:pPr algn="l"/>
            <a:r>
              <a:rPr lang="cs-CZ" sz="1800" dirty="0"/>
              <a:t>(Výuka odborného cizího jazyka na </a:t>
            </a:r>
            <a:r>
              <a:rPr lang="cs-CZ" sz="1800" dirty="0" err="1"/>
              <a:t>středn</a:t>
            </a:r>
            <a:r>
              <a:rPr lang="en-US" sz="1800" dirty="0" err="1"/>
              <a:t>ích</a:t>
            </a:r>
            <a:r>
              <a:rPr lang="en-US" sz="1800" dirty="0"/>
              <a:t> </a:t>
            </a:r>
            <a:r>
              <a:rPr lang="en-US" sz="1800" dirty="0" err="1"/>
              <a:t>odborných</a:t>
            </a:r>
            <a:r>
              <a:rPr lang="en-US" sz="1800" dirty="0"/>
              <a:t> </a:t>
            </a:r>
            <a:r>
              <a:rPr lang="en-US" sz="1800" dirty="0" err="1"/>
              <a:t>školách</a:t>
            </a:r>
            <a:r>
              <a:rPr lang="en-US" sz="1800" dirty="0"/>
              <a:t> v </a:t>
            </a:r>
            <a:r>
              <a:rPr lang="en-US" sz="1800" dirty="0" err="1"/>
              <a:t>České</a:t>
            </a:r>
            <a:r>
              <a:rPr lang="en-US" sz="1800" dirty="0"/>
              <a:t> </a:t>
            </a:r>
            <a:r>
              <a:rPr lang="en-US" sz="1800" dirty="0" err="1"/>
              <a:t>republice</a:t>
            </a:r>
            <a:r>
              <a:rPr lang="en-US" sz="1800" dirty="0"/>
              <a:t> </a:t>
            </a:r>
            <a:endParaRPr lang="cs-CZ" sz="1800" dirty="0"/>
          </a:p>
          <a:p>
            <a:pPr algn="l"/>
            <a:r>
              <a:rPr lang="cs-CZ" sz="1800" dirty="0"/>
              <a:t>Kateřina </a:t>
            </a:r>
            <a:r>
              <a:rPr lang="cs-CZ" sz="1800" dirty="0" err="1"/>
              <a:t>Oleks</a:t>
            </a:r>
            <a:r>
              <a:rPr lang="en-US" sz="1800" dirty="0" err="1"/>
              <a:t>íková</a:t>
            </a:r>
            <a:r>
              <a:rPr lang="en-US" sz="1800" dirty="0"/>
              <a:t>, 2016,OPEN AGENCY </a:t>
            </a:r>
            <a:r>
              <a:rPr lang="en-US" sz="1800" dirty="0" err="1"/>
              <a:t>s.r.o</a:t>
            </a:r>
            <a:r>
              <a:rPr lang="en-US" sz="1800" dirty="0"/>
              <a:t>. </a:t>
            </a:r>
            <a:r>
              <a:rPr lang="en-US" sz="1800" u="sng" dirty="0" err="1"/>
              <a:t>oleksikova@openagency.cz</a:t>
            </a:r>
            <a:endParaRPr lang="cs-CZ" sz="1800" dirty="0"/>
          </a:p>
          <a:p>
            <a:pPr algn="l"/>
            <a:r>
              <a:rPr lang="cs-CZ" sz="1800" u="sng" dirty="0"/>
              <a:t>https://</a:t>
            </a:r>
            <a:r>
              <a:rPr lang="cs-CZ" sz="1800" u="sng" dirty="0" err="1"/>
              <a:t>www.openagency.cz</a:t>
            </a:r>
            <a:r>
              <a:rPr lang="cs-CZ" sz="1800" u="sng" dirty="0"/>
              <a:t>/</a:t>
            </a:r>
            <a:r>
              <a:rPr lang="cs-CZ" sz="1800" u="sng" dirty="0" err="1"/>
              <a:t>pdf</a:t>
            </a:r>
            <a:r>
              <a:rPr lang="cs-CZ" sz="1800" u="sng" dirty="0"/>
              <a:t>/</a:t>
            </a:r>
            <a:r>
              <a:rPr lang="cs-CZ" sz="1800" u="sng" dirty="0" err="1"/>
              <a:t>odb_cj_stredni_skoly.pdf</a:t>
            </a:r>
            <a:r>
              <a:rPr lang="cs-CZ" sz="1800" dirty="0"/>
              <a:t>)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51"/>
          <a:stretch/>
        </p:blipFill>
        <p:spPr>
          <a:xfrm>
            <a:off x="163773" y="162975"/>
            <a:ext cx="1140094" cy="867313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475695" y="423652"/>
            <a:ext cx="3739487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50" dirty="0" smtClean="0"/>
              <a:t>CZ.02.3.68/0.0/0.0/16_032/0008286</a:t>
            </a:r>
            <a:br>
              <a:rPr lang="cs-CZ" sz="1250" dirty="0" smtClean="0"/>
            </a:br>
            <a:r>
              <a:rPr lang="cs-CZ" sz="1250" b="1" dirty="0" smtClean="0"/>
              <a:t>Prezenční školení 1</a:t>
            </a:r>
            <a:r>
              <a:rPr lang="cs-CZ" sz="1250" dirty="0" smtClean="0"/>
              <a:t/>
            </a:r>
            <a:br>
              <a:rPr lang="cs-CZ" sz="1250" dirty="0" smtClean="0"/>
            </a:br>
            <a:endParaRPr lang="cs-CZ" sz="125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541" y="6045520"/>
            <a:ext cx="2292326" cy="65509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628" y="6045520"/>
            <a:ext cx="1234990" cy="58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822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12656" y="1542610"/>
            <a:ext cx="10041467" cy="5178566"/>
          </a:xfrm>
        </p:spPr>
        <p:txBody>
          <a:bodyPr>
            <a:noAutofit/>
          </a:bodyPr>
          <a:lstStyle/>
          <a:p>
            <a:r>
              <a:rPr lang="cs-CZ" b="1" dirty="0"/>
              <a:t>Požadavky RVP</a:t>
            </a:r>
            <a:endParaRPr lang="cs-CZ" dirty="0"/>
          </a:p>
          <a:p>
            <a:pPr algn="just"/>
            <a:r>
              <a:rPr lang="cs-CZ" dirty="0"/>
              <a:t>Rámcové </a:t>
            </a:r>
            <a:r>
              <a:rPr lang="cs-CZ" dirty="0" err="1"/>
              <a:t>vzděl</a:t>
            </a:r>
            <a:r>
              <a:rPr lang="en-US" dirty="0" err="1"/>
              <a:t>ávací</a:t>
            </a:r>
            <a:r>
              <a:rPr lang="en-US" dirty="0"/>
              <a:t> </a:t>
            </a:r>
            <a:r>
              <a:rPr lang="en-US" dirty="0" err="1"/>
              <a:t>programy</a:t>
            </a:r>
            <a:r>
              <a:rPr lang="en-US" dirty="0"/>
              <a:t> </a:t>
            </a:r>
            <a:r>
              <a:rPr lang="en-US" dirty="0" err="1"/>
              <a:t>jednotlivých</a:t>
            </a:r>
            <a:r>
              <a:rPr lang="en-US" dirty="0"/>
              <a:t> </a:t>
            </a:r>
            <a:r>
              <a:rPr lang="en-US" dirty="0" err="1"/>
              <a:t>oborů</a:t>
            </a:r>
            <a:r>
              <a:rPr lang="en-US" dirty="0"/>
              <a:t> </a:t>
            </a:r>
            <a:r>
              <a:rPr lang="en-US" dirty="0" err="1" smtClean="0"/>
              <a:t>vzdělání</a:t>
            </a:r>
            <a:r>
              <a:rPr lang="en-US" dirty="0"/>
              <a:t> </a:t>
            </a:r>
            <a:r>
              <a:rPr lang="en-US" dirty="0" err="1" smtClean="0"/>
              <a:t>kvantitativně</a:t>
            </a:r>
            <a:r>
              <a:rPr lang="cs-CZ" dirty="0" smtClean="0"/>
              <a:t> </a:t>
            </a:r>
            <a:r>
              <a:rPr lang="en-US" dirty="0" err="1" smtClean="0"/>
              <a:t>stanovují</a:t>
            </a:r>
            <a:r>
              <a:rPr lang="en-US" dirty="0" smtClean="0"/>
              <a:t> </a:t>
            </a:r>
            <a:r>
              <a:rPr lang="en-US" dirty="0" err="1"/>
              <a:t>požadavky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znalost</a:t>
            </a:r>
            <a:r>
              <a:rPr lang="en-US" dirty="0"/>
              <a:t> </a:t>
            </a:r>
            <a:r>
              <a:rPr lang="en-US" dirty="0" err="1"/>
              <a:t>odborné</a:t>
            </a:r>
            <a:r>
              <a:rPr lang="en-US" dirty="0"/>
              <a:t> </a:t>
            </a:r>
            <a:r>
              <a:rPr lang="en-US" dirty="0" err="1"/>
              <a:t>terminologie</a:t>
            </a:r>
            <a:r>
              <a:rPr lang="en-US" dirty="0" smtClean="0"/>
              <a:t>.</a:t>
            </a:r>
            <a:endParaRPr lang="cs-CZ" dirty="0"/>
          </a:p>
          <a:p>
            <a:pPr algn="just"/>
            <a:r>
              <a:rPr lang="en-US" dirty="0" err="1"/>
              <a:t>Nicméně</a:t>
            </a:r>
            <a:r>
              <a:rPr lang="en-US" dirty="0"/>
              <a:t> </a:t>
            </a:r>
            <a:r>
              <a:rPr lang="en-US" dirty="0" err="1"/>
              <a:t>zjištění</a:t>
            </a:r>
            <a:r>
              <a:rPr lang="en-US" dirty="0"/>
              <a:t> </a:t>
            </a:r>
            <a:r>
              <a:rPr lang="en-US" dirty="0" err="1"/>
              <a:t>České</a:t>
            </a:r>
            <a:r>
              <a:rPr lang="en-US" dirty="0"/>
              <a:t> </a:t>
            </a:r>
            <a:r>
              <a:rPr lang="en-US" dirty="0" err="1"/>
              <a:t>školní</a:t>
            </a:r>
            <a:r>
              <a:rPr lang="en-US" dirty="0"/>
              <a:t> </a:t>
            </a:r>
            <a:r>
              <a:rPr lang="en-US" dirty="0" err="1"/>
              <a:t>inspekce</a:t>
            </a:r>
            <a:r>
              <a:rPr lang="en-US" dirty="0"/>
              <a:t> </a:t>
            </a:r>
            <a:r>
              <a:rPr lang="en-US" dirty="0" err="1"/>
              <a:t>ze</a:t>
            </a:r>
            <a:r>
              <a:rPr lang="en-US" dirty="0"/>
              <a:t> </a:t>
            </a:r>
            <a:r>
              <a:rPr lang="en-US" dirty="0" err="1"/>
              <a:t>školního</a:t>
            </a:r>
            <a:r>
              <a:rPr lang="en-US" dirty="0"/>
              <a:t> </a:t>
            </a:r>
            <a:r>
              <a:rPr lang="en-US" dirty="0" err="1"/>
              <a:t>roku</a:t>
            </a:r>
            <a:r>
              <a:rPr lang="en-US" dirty="0"/>
              <a:t> 2014/2015 </a:t>
            </a:r>
            <a:r>
              <a:rPr lang="en-US" dirty="0" err="1"/>
              <a:t>dokládají</a:t>
            </a:r>
            <a:r>
              <a:rPr lang="en-US" dirty="0"/>
              <a:t>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že</a:t>
            </a:r>
            <a:r>
              <a:rPr lang="en-US" dirty="0" smtClean="0"/>
              <a:t> </a:t>
            </a:r>
            <a:r>
              <a:rPr lang="en-US" b="1" dirty="0" err="1" smtClean="0"/>
              <a:t>na</a:t>
            </a:r>
            <a:r>
              <a:rPr lang="en-US" b="1" dirty="0" smtClean="0"/>
              <a:t> </a:t>
            </a:r>
            <a:r>
              <a:rPr lang="en-US" b="1" dirty="0" err="1"/>
              <a:t>téměř</a:t>
            </a:r>
            <a:r>
              <a:rPr lang="en-US" b="1" dirty="0"/>
              <a:t> </a:t>
            </a:r>
            <a:r>
              <a:rPr lang="en-US" b="1" dirty="0" err="1"/>
              <a:t>polovině</a:t>
            </a:r>
            <a:r>
              <a:rPr lang="en-US" b="1" dirty="0"/>
              <a:t> </a:t>
            </a:r>
            <a:r>
              <a:rPr lang="en-US" b="1" dirty="0" err="1"/>
              <a:t>středních</a:t>
            </a:r>
            <a:r>
              <a:rPr lang="en-US" b="1" dirty="0"/>
              <a:t> </a:t>
            </a:r>
            <a:r>
              <a:rPr lang="en-US" b="1" dirty="0" err="1"/>
              <a:t>odborných</a:t>
            </a:r>
            <a:r>
              <a:rPr lang="en-US" b="1" dirty="0"/>
              <a:t> </a:t>
            </a:r>
            <a:r>
              <a:rPr lang="en-US" b="1" dirty="0" err="1"/>
              <a:t>škol</a:t>
            </a:r>
            <a:r>
              <a:rPr lang="en-US" b="1" dirty="0"/>
              <a:t> se </a:t>
            </a:r>
            <a:r>
              <a:rPr lang="en-US" b="1" dirty="0" err="1"/>
              <a:t>odborný</a:t>
            </a:r>
            <a:r>
              <a:rPr lang="en-US" b="1" dirty="0"/>
              <a:t> </a:t>
            </a:r>
            <a:r>
              <a:rPr lang="en-US" b="1" dirty="0" err="1"/>
              <a:t>cizí</a:t>
            </a:r>
            <a:r>
              <a:rPr lang="en-US" b="1" dirty="0"/>
              <a:t> </a:t>
            </a:r>
            <a:r>
              <a:rPr lang="en-US" b="1" dirty="0" err="1"/>
              <a:t>jazyk</a:t>
            </a:r>
            <a:r>
              <a:rPr lang="en-US" b="1" dirty="0"/>
              <a:t> </a:t>
            </a:r>
            <a:r>
              <a:rPr lang="en-US" b="1" dirty="0" err="1"/>
              <a:t>vůbec</a:t>
            </a:r>
            <a:r>
              <a:rPr lang="en-US" b="1" dirty="0"/>
              <a:t> </a:t>
            </a:r>
            <a:r>
              <a:rPr lang="en-US" b="1" dirty="0" err="1"/>
              <a:t>nevyučuje</a:t>
            </a:r>
            <a:r>
              <a:rPr lang="en-US" dirty="0"/>
              <a:t>.</a:t>
            </a:r>
            <a:endParaRPr lang="cs-CZ" dirty="0"/>
          </a:p>
          <a:p>
            <a:pPr algn="l"/>
            <a:r>
              <a:rPr lang="cs-CZ" dirty="0"/>
              <a:t> </a:t>
            </a:r>
            <a:endParaRPr lang="cs-CZ" sz="1800" dirty="0"/>
          </a:p>
          <a:p>
            <a:pPr algn="l"/>
            <a:r>
              <a:rPr lang="cs-CZ" sz="1800" dirty="0"/>
              <a:t>(Výuka odborného cizího jazyka na </a:t>
            </a:r>
            <a:r>
              <a:rPr lang="cs-CZ" sz="1800" dirty="0" err="1"/>
              <a:t>středn</a:t>
            </a:r>
            <a:r>
              <a:rPr lang="en-US" sz="1800" dirty="0" err="1"/>
              <a:t>ích</a:t>
            </a:r>
            <a:r>
              <a:rPr lang="en-US" sz="1800" dirty="0"/>
              <a:t> </a:t>
            </a:r>
            <a:r>
              <a:rPr lang="en-US" sz="1800" dirty="0" err="1"/>
              <a:t>odborných</a:t>
            </a:r>
            <a:r>
              <a:rPr lang="en-US" sz="1800" dirty="0"/>
              <a:t> </a:t>
            </a:r>
            <a:r>
              <a:rPr lang="en-US" sz="1800" dirty="0" err="1"/>
              <a:t>školách</a:t>
            </a:r>
            <a:r>
              <a:rPr lang="en-US" sz="1800" dirty="0"/>
              <a:t> v </a:t>
            </a:r>
            <a:r>
              <a:rPr lang="en-US" sz="1800" dirty="0" err="1"/>
              <a:t>České</a:t>
            </a:r>
            <a:r>
              <a:rPr lang="en-US" sz="1800" dirty="0"/>
              <a:t> </a:t>
            </a:r>
            <a:r>
              <a:rPr lang="en-US" sz="1800" dirty="0" err="1"/>
              <a:t>republice</a:t>
            </a:r>
            <a:r>
              <a:rPr lang="en-US" sz="1800" dirty="0"/>
              <a:t> </a:t>
            </a:r>
            <a:endParaRPr lang="cs-CZ" sz="1800" dirty="0"/>
          </a:p>
          <a:p>
            <a:pPr algn="l"/>
            <a:r>
              <a:rPr lang="cs-CZ" sz="1800" dirty="0"/>
              <a:t>Kateřina </a:t>
            </a:r>
            <a:r>
              <a:rPr lang="cs-CZ" sz="1800" dirty="0" err="1"/>
              <a:t>Oleks</a:t>
            </a:r>
            <a:r>
              <a:rPr lang="en-US" sz="1800" dirty="0" err="1"/>
              <a:t>íková</a:t>
            </a:r>
            <a:r>
              <a:rPr lang="en-US" sz="1800" dirty="0"/>
              <a:t>, 2016,OPEN AGENCY </a:t>
            </a:r>
            <a:r>
              <a:rPr lang="en-US" sz="1800" dirty="0" err="1"/>
              <a:t>s.r.o</a:t>
            </a:r>
            <a:r>
              <a:rPr lang="en-US" sz="1800" dirty="0"/>
              <a:t>. </a:t>
            </a:r>
            <a:r>
              <a:rPr lang="en-US" sz="1800" u="sng" dirty="0" err="1"/>
              <a:t>oleksikova@openagency.cz</a:t>
            </a:r>
            <a:endParaRPr lang="cs-CZ" sz="1800" dirty="0"/>
          </a:p>
          <a:p>
            <a:pPr algn="l"/>
            <a:r>
              <a:rPr lang="cs-CZ" sz="1800" u="sng" dirty="0"/>
              <a:t>https://</a:t>
            </a:r>
            <a:r>
              <a:rPr lang="cs-CZ" sz="1800" u="sng" dirty="0" err="1"/>
              <a:t>www.openagency.cz</a:t>
            </a:r>
            <a:r>
              <a:rPr lang="cs-CZ" sz="1800" u="sng" dirty="0"/>
              <a:t>/</a:t>
            </a:r>
            <a:r>
              <a:rPr lang="cs-CZ" sz="1800" u="sng" dirty="0" err="1"/>
              <a:t>pdf</a:t>
            </a:r>
            <a:r>
              <a:rPr lang="cs-CZ" sz="1800" u="sng" dirty="0"/>
              <a:t>/</a:t>
            </a:r>
            <a:r>
              <a:rPr lang="cs-CZ" sz="1800" u="sng" dirty="0" err="1"/>
              <a:t>odb_cj_stredni_skoly.pdf</a:t>
            </a:r>
            <a:r>
              <a:rPr lang="cs-CZ" sz="1800" dirty="0"/>
              <a:t>)</a:t>
            </a:r>
          </a:p>
          <a:p>
            <a:pPr algn="l"/>
            <a:r>
              <a:rPr lang="cs-CZ" sz="1800" dirty="0"/>
              <a:t> 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51"/>
          <a:stretch/>
        </p:blipFill>
        <p:spPr>
          <a:xfrm>
            <a:off x="163773" y="162975"/>
            <a:ext cx="1140094" cy="867313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475695" y="423652"/>
            <a:ext cx="3739487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50" dirty="0" smtClean="0"/>
              <a:t>CZ.02.3.68/0.0/0.0/16_032/0008286</a:t>
            </a:r>
            <a:br>
              <a:rPr lang="cs-CZ" sz="1250" dirty="0" smtClean="0"/>
            </a:br>
            <a:r>
              <a:rPr lang="cs-CZ" sz="1250" b="1" dirty="0" smtClean="0"/>
              <a:t>Prezenční školení 1</a:t>
            </a:r>
            <a:r>
              <a:rPr lang="cs-CZ" sz="1250" dirty="0" smtClean="0"/>
              <a:t/>
            </a:r>
            <a:br>
              <a:rPr lang="cs-CZ" sz="1250" dirty="0" smtClean="0"/>
            </a:br>
            <a:endParaRPr lang="cs-CZ" sz="125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541" y="6045520"/>
            <a:ext cx="2292326" cy="65509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628" y="6045520"/>
            <a:ext cx="1234990" cy="58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116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12656" y="1542610"/>
            <a:ext cx="10041467" cy="5178566"/>
          </a:xfrm>
        </p:spPr>
        <p:txBody>
          <a:bodyPr>
            <a:noAutofit/>
          </a:bodyPr>
          <a:lstStyle/>
          <a:p>
            <a:r>
              <a:rPr lang="cs-CZ" b="1" dirty="0"/>
              <a:t>Srovnání vstupní jazykové úrovně </a:t>
            </a:r>
            <a:r>
              <a:rPr lang="cs-CZ" b="1" dirty="0" err="1"/>
              <a:t>ž</a:t>
            </a:r>
            <a:r>
              <a:rPr lang="en-US" b="1" dirty="0" err="1"/>
              <a:t>áků</a:t>
            </a:r>
            <a:r>
              <a:rPr lang="en-US" b="1" dirty="0"/>
              <a:t> SOŠ a </a:t>
            </a:r>
            <a:r>
              <a:rPr lang="en-US" b="1" dirty="0" err="1"/>
              <a:t>všeobecných</a:t>
            </a:r>
            <a:r>
              <a:rPr lang="en-US" b="1" dirty="0"/>
              <a:t> </a:t>
            </a:r>
            <a:r>
              <a:rPr lang="en-US" b="1" dirty="0" err="1"/>
              <a:t>gymnázií</a:t>
            </a:r>
            <a:r>
              <a:rPr lang="en-US" b="1" dirty="0"/>
              <a:t>.</a:t>
            </a:r>
            <a:endParaRPr lang="cs-CZ" dirty="0"/>
          </a:p>
          <a:p>
            <a:pPr algn="just"/>
            <a:r>
              <a:rPr lang="cs-CZ" dirty="0"/>
              <a:t>Kromě </a:t>
            </a:r>
            <a:r>
              <a:rPr lang="cs-CZ" dirty="0" err="1"/>
              <a:t>nižš</a:t>
            </a:r>
            <a:r>
              <a:rPr lang="en-US" dirty="0"/>
              <a:t>í </a:t>
            </a:r>
            <a:r>
              <a:rPr lang="en-US" b="1" dirty="0" err="1"/>
              <a:t>vstupní</a:t>
            </a:r>
            <a:r>
              <a:rPr lang="en-US" b="1" dirty="0"/>
              <a:t> </a:t>
            </a:r>
            <a:r>
              <a:rPr lang="en-US" b="1" dirty="0" err="1"/>
              <a:t>úrovně</a:t>
            </a:r>
            <a:r>
              <a:rPr lang="en-US" dirty="0"/>
              <a:t> je </a:t>
            </a:r>
            <a:r>
              <a:rPr lang="en-US" dirty="0" err="1"/>
              <a:t>problémem</a:t>
            </a:r>
            <a:r>
              <a:rPr lang="en-US" dirty="0"/>
              <a:t> </a:t>
            </a:r>
            <a:r>
              <a:rPr lang="en-US" b="1" dirty="0" err="1"/>
              <a:t>nižší</a:t>
            </a:r>
            <a:r>
              <a:rPr lang="en-US" b="1" dirty="0"/>
              <a:t> </a:t>
            </a:r>
            <a:r>
              <a:rPr lang="en-US" b="1" dirty="0" err="1"/>
              <a:t>časová</a:t>
            </a:r>
            <a:r>
              <a:rPr lang="en-US" b="1" dirty="0"/>
              <a:t> </a:t>
            </a:r>
            <a:r>
              <a:rPr lang="en-US" b="1" dirty="0" err="1"/>
              <a:t>dotace</a:t>
            </a:r>
            <a:r>
              <a:rPr lang="en-US" dirty="0"/>
              <a:t>, </a:t>
            </a:r>
            <a:r>
              <a:rPr lang="en-US" dirty="0" err="1"/>
              <a:t>kdy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srovnání</a:t>
            </a:r>
            <a:r>
              <a:rPr lang="en-US" dirty="0"/>
              <a:t> s </a:t>
            </a:r>
            <a:r>
              <a:rPr lang="en-US" dirty="0" err="1"/>
              <a:t>gymnázii</a:t>
            </a:r>
            <a:r>
              <a:rPr lang="en-US" dirty="0"/>
              <a:t> je pro </a:t>
            </a:r>
            <a:r>
              <a:rPr lang="en-US" dirty="0" err="1"/>
              <a:t>výuku</a:t>
            </a:r>
            <a:r>
              <a:rPr lang="en-US" dirty="0"/>
              <a:t> </a:t>
            </a:r>
            <a:r>
              <a:rPr lang="en-US" dirty="0" err="1"/>
              <a:t>anglického</a:t>
            </a:r>
            <a:r>
              <a:rPr lang="en-US" dirty="0"/>
              <a:t> </a:t>
            </a:r>
            <a:r>
              <a:rPr lang="en-US" dirty="0" err="1"/>
              <a:t>jazyka</a:t>
            </a:r>
            <a:r>
              <a:rPr lang="en-US" dirty="0"/>
              <a:t> a </a:t>
            </a:r>
            <a:r>
              <a:rPr lang="en-US" dirty="0" smtClean="0"/>
              <a:t>d</a:t>
            </a:r>
            <a:r>
              <a:rPr lang="cs-CZ" dirty="0" err="1" smtClean="0"/>
              <a:t>alší</a:t>
            </a:r>
            <a:r>
              <a:rPr lang="en-US" dirty="0" smtClean="0"/>
              <a:t>ho </a:t>
            </a:r>
            <a:r>
              <a:rPr lang="en-US" dirty="0" err="1"/>
              <a:t>cizího</a:t>
            </a:r>
            <a:r>
              <a:rPr lang="en-US" dirty="0"/>
              <a:t> </a:t>
            </a:r>
            <a:r>
              <a:rPr lang="en-US" dirty="0" err="1"/>
              <a:t>jazyka</a:t>
            </a:r>
            <a:r>
              <a:rPr lang="en-US" dirty="0"/>
              <a:t> </a:t>
            </a:r>
            <a:r>
              <a:rPr lang="en-US" dirty="0" err="1"/>
              <a:t>stanoven</a:t>
            </a:r>
            <a:r>
              <a:rPr lang="en-US" dirty="0"/>
              <a:t> </a:t>
            </a:r>
            <a:r>
              <a:rPr lang="en-US" dirty="0" smtClean="0"/>
              <a:t>pro</a:t>
            </a:r>
            <a:r>
              <a:rPr lang="cs-CZ" dirty="0" smtClean="0"/>
              <a:t> </a:t>
            </a:r>
            <a:r>
              <a:rPr lang="en-US" dirty="0" err="1" smtClean="0"/>
              <a:t>technické</a:t>
            </a:r>
            <a:r>
              <a:rPr lang="en-US" dirty="0" smtClean="0"/>
              <a:t> </a:t>
            </a:r>
            <a:r>
              <a:rPr lang="en-US" dirty="0" err="1"/>
              <a:t>obory</a:t>
            </a:r>
            <a:r>
              <a:rPr lang="en-US" dirty="0"/>
              <a:t> </a:t>
            </a:r>
            <a:r>
              <a:rPr lang="en-US" b="1" dirty="0" err="1"/>
              <a:t>nižší</a:t>
            </a:r>
            <a:r>
              <a:rPr lang="en-US" b="1" dirty="0"/>
              <a:t> </a:t>
            </a:r>
            <a:r>
              <a:rPr lang="en-US" b="1" dirty="0" err="1"/>
              <a:t>počet</a:t>
            </a:r>
            <a:r>
              <a:rPr lang="en-US" b="1" dirty="0"/>
              <a:t> </a:t>
            </a:r>
            <a:r>
              <a:rPr lang="en-US" b="1" dirty="0" err="1"/>
              <a:t>hodin</a:t>
            </a:r>
            <a:r>
              <a:rPr lang="en-US" dirty="0"/>
              <a:t> </a:t>
            </a:r>
            <a:r>
              <a:rPr lang="en-US" dirty="0" err="1"/>
              <a:t>výuky</a:t>
            </a:r>
            <a:r>
              <a:rPr lang="en-US" dirty="0"/>
              <a:t>. </a:t>
            </a:r>
            <a:endParaRPr lang="cs-CZ" dirty="0"/>
          </a:p>
          <a:p>
            <a:pPr algn="just"/>
            <a:r>
              <a:rPr lang="en-US" dirty="0" err="1"/>
              <a:t>Závažná</a:t>
            </a:r>
            <a:r>
              <a:rPr lang="en-US" dirty="0"/>
              <a:t> je </a:t>
            </a:r>
            <a:r>
              <a:rPr lang="en-US" dirty="0" err="1"/>
              <a:t>skutečnost</a:t>
            </a:r>
            <a:r>
              <a:rPr lang="en-US" dirty="0"/>
              <a:t>, </a:t>
            </a:r>
            <a:r>
              <a:rPr lang="en-US" dirty="0" err="1"/>
              <a:t>že</a:t>
            </a:r>
            <a:r>
              <a:rPr lang="en-US" dirty="0"/>
              <a:t> </a:t>
            </a:r>
            <a:r>
              <a:rPr lang="en-US" dirty="0" err="1"/>
              <a:t>výuka</a:t>
            </a:r>
            <a:r>
              <a:rPr lang="en-US" dirty="0"/>
              <a:t> </a:t>
            </a:r>
            <a:r>
              <a:rPr lang="en-US" dirty="0" err="1"/>
              <a:t>cizího</a:t>
            </a:r>
            <a:r>
              <a:rPr lang="en-US" dirty="0"/>
              <a:t> </a:t>
            </a:r>
            <a:r>
              <a:rPr lang="en-US" dirty="0" err="1"/>
              <a:t>jazyka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středních</a:t>
            </a:r>
            <a:r>
              <a:rPr lang="en-US" dirty="0"/>
              <a:t> </a:t>
            </a:r>
            <a:r>
              <a:rPr lang="en-US" dirty="0" err="1"/>
              <a:t>odborných</a:t>
            </a:r>
            <a:r>
              <a:rPr lang="en-US" dirty="0"/>
              <a:t> </a:t>
            </a:r>
            <a:r>
              <a:rPr lang="en-US" dirty="0" err="1"/>
              <a:t>školách</a:t>
            </a:r>
            <a:r>
              <a:rPr lang="en-US" dirty="0"/>
              <a:t> </a:t>
            </a:r>
            <a:r>
              <a:rPr lang="en-US" dirty="0" err="1"/>
              <a:t>směřuje</a:t>
            </a:r>
            <a:r>
              <a:rPr lang="en-US" dirty="0"/>
              <a:t> </a:t>
            </a:r>
            <a:r>
              <a:rPr lang="en-US" dirty="0" err="1"/>
              <a:t>primárně</a:t>
            </a:r>
            <a:r>
              <a:rPr lang="en-US" dirty="0"/>
              <a:t> k </a:t>
            </a:r>
            <a:r>
              <a:rPr lang="en-US" dirty="0" err="1"/>
              <a:t>jednomu</a:t>
            </a:r>
            <a:r>
              <a:rPr lang="en-US" dirty="0"/>
              <a:t> </a:t>
            </a:r>
            <a:r>
              <a:rPr lang="en-US" dirty="0" err="1"/>
              <a:t>cíli</a:t>
            </a:r>
            <a:r>
              <a:rPr lang="en-US" dirty="0"/>
              <a:t>, a </a:t>
            </a:r>
            <a:r>
              <a:rPr lang="en-US" dirty="0" err="1"/>
              <a:t>tím</a:t>
            </a:r>
            <a:r>
              <a:rPr lang="en-US" dirty="0"/>
              <a:t> je </a:t>
            </a:r>
            <a:r>
              <a:rPr lang="en-US" dirty="0" err="1"/>
              <a:t>úspěšné</a:t>
            </a:r>
            <a:r>
              <a:rPr lang="en-US" dirty="0"/>
              <a:t> </a:t>
            </a:r>
            <a:r>
              <a:rPr lang="en-US" dirty="0" err="1"/>
              <a:t>složení</a:t>
            </a:r>
            <a:r>
              <a:rPr lang="en-US" dirty="0"/>
              <a:t> </a:t>
            </a:r>
            <a:r>
              <a:rPr lang="en-US" dirty="0" err="1"/>
              <a:t>maturitní</a:t>
            </a:r>
            <a:r>
              <a:rPr lang="en-US" dirty="0"/>
              <a:t> </a:t>
            </a:r>
            <a:r>
              <a:rPr lang="en-US" dirty="0" err="1"/>
              <a:t>zkoušky</a:t>
            </a:r>
            <a:r>
              <a:rPr lang="en-US" dirty="0"/>
              <a:t>, </a:t>
            </a:r>
            <a:r>
              <a:rPr lang="en-US" dirty="0" err="1"/>
              <a:t>jejíž</a:t>
            </a:r>
            <a:r>
              <a:rPr lang="en-US" dirty="0"/>
              <a:t> </a:t>
            </a:r>
            <a:r>
              <a:rPr lang="en-US" dirty="0" err="1"/>
              <a:t>součástí</a:t>
            </a:r>
            <a:r>
              <a:rPr lang="en-US" dirty="0"/>
              <a:t> je </a:t>
            </a:r>
            <a:r>
              <a:rPr lang="en-US" b="1" dirty="0" err="1"/>
              <a:t>odborný</a:t>
            </a:r>
            <a:r>
              <a:rPr lang="en-US" b="1" dirty="0"/>
              <a:t> </a:t>
            </a:r>
            <a:r>
              <a:rPr lang="en-US" b="1" dirty="0" err="1"/>
              <a:t>cizí</a:t>
            </a:r>
            <a:r>
              <a:rPr lang="en-US" b="1" dirty="0"/>
              <a:t> </a:t>
            </a:r>
            <a:r>
              <a:rPr lang="en-US" b="1" dirty="0" err="1"/>
              <a:t>jazyk</a:t>
            </a:r>
            <a:r>
              <a:rPr lang="en-US" b="1" dirty="0"/>
              <a:t> </a:t>
            </a:r>
            <a:r>
              <a:rPr lang="en-US" b="1" dirty="0" err="1"/>
              <a:t>pouze</a:t>
            </a:r>
            <a:r>
              <a:rPr lang="en-US" b="1" dirty="0"/>
              <a:t> </a:t>
            </a:r>
            <a:r>
              <a:rPr lang="en-US" b="1" dirty="0" err="1"/>
              <a:t>velmi</a:t>
            </a:r>
            <a:r>
              <a:rPr lang="en-US" b="1" dirty="0"/>
              <a:t> </a:t>
            </a:r>
            <a:r>
              <a:rPr lang="en-US" b="1" dirty="0" err="1"/>
              <a:t>omezeně</a:t>
            </a:r>
            <a:r>
              <a:rPr lang="en-US" b="1" dirty="0"/>
              <a:t>.</a:t>
            </a:r>
            <a:endParaRPr lang="cs-CZ" dirty="0"/>
          </a:p>
          <a:p>
            <a:pPr algn="just"/>
            <a:r>
              <a:rPr lang="en-US" dirty="0"/>
              <a:t> </a:t>
            </a:r>
            <a:endParaRPr lang="cs-CZ" dirty="0"/>
          </a:p>
          <a:p>
            <a:pPr algn="l"/>
            <a:r>
              <a:rPr lang="cs-CZ" sz="1800" dirty="0"/>
              <a:t>(Výuka odborného cizího jazyka na </a:t>
            </a:r>
            <a:r>
              <a:rPr lang="cs-CZ" sz="1800" dirty="0" err="1"/>
              <a:t>středn</a:t>
            </a:r>
            <a:r>
              <a:rPr lang="en-US" sz="1800" dirty="0" err="1"/>
              <a:t>ích</a:t>
            </a:r>
            <a:r>
              <a:rPr lang="en-US" sz="1800" dirty="0"/>
              <a:t> </a:t>
            </a:r>
            <a:r>
              <a:rPr lang="en-US" sz="1800" dirty="0" err="1"/>
              <a:t>odborných</a:t>
            </a:r>
            <a:r>
              <a:rPr lang="en-US" sz="1800" dirty="0"/>
              <a:t> </a:t>
            </a:r>
            <a:r>
              <a:rPr lang="en-US" sz="1800" dirty="0" err="1"/>
              <a:t>školách</a:t>
            </a:r>
            <a:r>
              <a:rPr lang="en-US" sz="1800" dirty="0"/>
              <a:t> v </a:t>
            </a:r>
            <a:r>
              <a:rPr lang="en-US" sz="1800" dirty="0" err="1"/>
              <a:t>České</a:t>
            </a:r>
            <a:r>
              <a:rPr lang="en-US" sz="1800" dirty="0"/>
              <a:t> </a:t>
            </a:r>
            <a:r>
              <a:rPr lang="en-US" sz="1800" dirty="0" err="1"/>
              <a:t>republice</a:t>
            </a:r>
            <a:r>
              <a:rPr lang="en-US" sz="1800" dirty="0"/>
              <a:t> </a:t>
            </a:r>
            <a:endParaRPr lang="cs-CZ" sz="1800" dirty="0"/>
          </a:p>
          <a:p>
            <a:pPr algn="l"/>
            <a:r>
              <a:rPr lang="cs-CZ" sz="1800" dirty="0"/>
              <a:t>Kateřina </a:t>
            </a:r>
            <a:r>
              <a:rPr lang="cs-CZ" sz="1800" dirty="0" err="1"/>
              <a:t>Oleks</a:t>
            </a:r>
            <a:r>
              <a:rPr lang="en-US" sz="1800" dirty="0" err="1"/>
              <a:t>íková</a:t>
            </a:r>
            <a:r>
              <a:rPr lang="en-US" sz="1800" dirty="0"/>
              <a:t>, 2016,OPEN AGENCY </a:t>
            </a:r>
            <a:r>
              <a:rPr lang="en-US" sz="1800" dirty="0" err="1"/>
              <a:t>s.r.o</a:t>
            </a:r>
            <a:r>
              <a:rPr lang="en-US" sz="1800" dirty="0"/>
              <a:t>. </a:t>
            </a:r>
            <a:r>
              <a:rPr lang="en-US" sz="1800" u="sng" dirty="0" err="1"/>
              <a:t>oleksikova@openagency.cz</a:t>
            </a:r>
            <a:endParaRPr lang="cs-CZ" sz="1800" dirty="0"/>
          </a:p>
          <a:p>
            <a:pPr algn="l"/>
            <a:r>
              <a:rPr lang="cs-CZ" sz="1800" u="sng" dirty="0"/>
              <a:t>https://</a:t>
            </a:r>
            <a:r>
              <a:rPr lang="cs-CZ" sz="1800" u="sng" dirty="0" err="1"/>
              <a:t>www.openagency.cz</a:t>
            </a:r>
            <a:r>
              <a:rPr lang="cs-CZ" sz="1800" u="sng" dirty="0"/>
              <a:t>/</a:t>
            </a:r>
            <a:r>
              <a:rPr lang="cs-CZ" sz="1800" u="sng" dirty="0" err="1"/>
              <a:t>pdf</a:t>
            </a:r>
            <a:r>
              <a:rPr lang="cs-CZ" sz="1800" u="sng" dirty="0"/>
              <a:t>/</a:t>
            </a:r>
            <a:r>
              <a:rPr lang="cs-CZ" sz="1800" u="sng" dirty="0" err="1"/>
              <a:t>odb_cj_stredni_skoly.pdf</a:t>
            </a:r>
            <a:r>
              <a:rPr lang="cs-CZ" sz="1800" dirty="0" smtClean="0"/>
              <a:t>)</a:t>
            </a:r>
            <a:endParaRPr lang="cs-CZ" sz="18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51"/>
          <a:stretch/>
        </p:blipFill>
        <p:spPr>
          <a:xfrm>
            <a:off x="163773" y="162975"/>
            <a:ext cx="1140094" cy="867313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475695" y="423652"/>
            <a:ext cx="3739487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50" dirty="0" smtClean="0"/>
              <a:t>CZ.02.3.68/0.0/0.0/16_032/0008286</a:t>
            </a:r>
            <a:br>
              <a:rPr lang="cs-CZ" sz="1250" dirty="0" smtClean="0"/>
            </a:br>
            <a:r>
              <a:rPr lang="cs-CZ" sz="1250" b="1" dirty="0" smtClean="0"/>
              <a:t>Prezenční školení 1</a:t>
            </a:r>
            <a:r>
              <a:rPr lang="cs-CZ" sz="1250" dirty="0" smtClean="0"/>
              <a:t/>
            </a:r>
            <a:br>
              <a:rPr lang="cs-CZ" sz="1250" dirty="0" smtClean="0"/>
            </a:br>
            <a:endParaRPr lang="cs-CZ" sz="125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541" y="6045520"/>
            <a:ext cx="2292326" cy="65509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628" y="6045520"/>
            <a:ext cx="1234990" cy="58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19477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566</Words>
  <Application>Microsoft Office PowerPoint</Application>
  <PresentationFormat>Širokoúhlá obrazovka</PresentationFormat>
  <Paragraphs>233</Paragraphs>
  <Slides>30</Slides>
  <Notes>23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Wingdings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Děkujeme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Michaela Dylová</dc:creator>
  <cp:lastModifiedBy>Michaela Dvořáková</cp:lastModifiedBy>
  <cp:revision>28</cp:revision>
  <dcterms:created xsi:type="dcterms:W3CDTF">2019-10-16T10:53:55Z</dcterms:created>
  <dcterms:modified xsi:type="dcterms:W3CDTF">2019-11-25T13:02:46Z</dcterms:modified>
</cp:coreProperties>
</file>