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02" r:id="rId2"/>
    <p:sldId id="303" r:id="rId3"/>
    <p:sldId id="297" r:id="rId4"/>
    <p:sldId id="257" r:id="rId5"/>
    <p:sldId id="300" r:id="rId6"/>
    <p:sldId id="301" r:id="rId7"/>
    <p:sldId id="291" r:id="rId8"/>
    <p:sldId id="259" r:id="rId9"/>
    <p:sldId id="292" r:id="rId10"/>
    <p:sldId id="293" r:id="rId11"/>
  </p:sldIdLst>
  <p:sldSz cx="12192000" cy="6858000"/>
  <p:notesSz cx="6799263" cy="9929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92"/>
    <p:restoredTop sz="94664"/>
  </p:normalViewPr>
  <p:slideViewPr>
    <p:cSldViewPr snapToGrid="0" snapToObjects="1">
      <p:cViewPr varScale="1">
        <p:scale>
          <a:sx n="109" d="100"/>
          <a:sy n="109" d="100"/>
        </p:scale>
        <p:origin x="3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E7454F-9F2B-4DF9-A1C3-1111DC17985C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5A7C4C-F74E-4B02-B540-E7BA0BE7FE0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74895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54DAC-FC2B-D148-9B06-02F1A05692C3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29022-EFE8-924A-983F-43D7667CA64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3438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9692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6947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8914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4756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9513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716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453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9456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6202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94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135D9-A094-DC47-AE94-B36F0638A5B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8932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135D9-A094-DC47-AE94-B36F0638A5B2}" type="datetimeFigureOut">
              <a:rPr lang="cs-CZ" smtClean="0"/>
              <a:t>28.11.2019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4660B-47C0-D641-921E-DB261DC75A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2115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907336"/>
            <a:ext cx="10515600" cy="4786762"/>
          </a:xfrm>
        </p:spPr>
        <p:txBody>
          <a:bodyPr/>
          <a:lstStyle/>
          <a:p>
            <a:pPr marL="0" indent="0" algn="ctr">
              <a:buNone/>
            </a:pPr>
            <a:r>
              <a:rPr lang="cs-CZ" sz="2400" b="1" dirty="0"/>
              <a:t>Budování kapacit pro rozvoj škol II</a:t>
            </a:r>
            <a:r>
              <a:rPr lang="cs-CZ" sz="2400" dirty="0"/>
              <a:t/>
            </a:r>
            <a:br>
              <a:rPr lang="cs-CZ" sz="2400" dirty="0"/>
            </a:br>
            <a:r>
              <a:rPr lang="cs-CZ" sz="2400" b="1" dirty="0"/>
              <a:t>OP VVV (2014-2020)</a:t>
            </a:r>
            <a:br>
              <a:rPr lang="cs-CZ" sz="2400" b="1" dirty="0"/>
            </a:br>
            <a:r>
              <a:rPr lang="cs-CZ" sz="2400" b="1" dirty="0"/>
              <a:t>CZ.02.3.68/0.0/0.0/16_032/0008286</a:t>
            </a:r>
          </a:p>
          <a:p>
            <a:pPr marL="0" indent="0" algn="ctr">
              <a:buNone/>
            </a:pPr>
            <a:endParaRPr lang="cs-CZ" b="1" dirty="0"/>
          </a:p>
          <a:p>
            <a:pPr marL="0" indent="0" algn="ctr">
              <a:buNone/>
            </a:pPr>
            <a:r>
              <a:rPr lang="cs-CZ" sz="3200" b="1" dirty="0"/>
              <a:t>Podpora učitelům</a:t>
            </a:r>
            <a:r>
              <a:rPr lang="cs-CZ" sz="3200" dirty="0"/>
              <a:t/>
            </a:r>
            <a:br>
              <a:rPr lang="cs-CZ" sz="3200" dirty="0"/>
            </a:br>
            <a:endParaRPr lang="cs-CZ" sz="3200" dirty="0"/>
          </a:p>
          <a:p>
            <a:pPr marL="0" indent="0" algn="ctr">
              <a:buNone/>
            </a:pPr>
            <a:r>
              <a:rPr lang="cs-CZ" sz="4800" b="1" u="sng" dirty="0"/>
              <a:t>Prezenční školení</a:t>
            </a:r>
            <a:br>
              <a:rPr lang="cs-CZ" sz="4800" b="1" u="sng" dirty="0"/>
            </a:br>
            <a:r>
              <a:rPr lang="cs-CZ" sz="4800" b="1" u="sng" dirty="0"/>
              <a:t>2. část</a:t>
            </a:r>
            <a:r>
              <a:rPr lang="cs-CZ" sz="4800" u="sng" dirty="0"/>
              <a:t> /časová dotace 6 hodin</a:t>
            </a:r>
          </a:p>
          <a:p>
            <a:pPr marL="0" indent="0" algn="r">
              <a:buNone/>
            </a:pPr>
            <a:endParaRPr lang="cs-CZ" sz="4800" u="sng" dirty="0"/>
          </a:p>
          <a:p>
            <a:pPr marL="0" indent="0" algn="r">
              <a:buNone/>
            </a:pPr>
            <a:endParaRPr lang="cs-CZ" sz="48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351"/>
          <a:stretch/>
        </p:blipFill>
        <p:spPr>
          <a:xfrm>
            <a:off x="251753" y="355548"/>
            <a:ext cx="1172894" cy="892265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541" y="6045520"/>
            <a:ext cx="2292326" cy="655093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628" y="6045520"/>
            <a:ext cx="1234990" cy="586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285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12656" y="2961817"/>
            <a:ext cx="10041467" cy="4707787"/>
          </a:xfrm>
        </p:spPr>
        <p:txBody>
          <a:bodyPr>
            <a:noAutofit/>
          </a:bodyPr>
          <a:lstStyle/>
          <a:p>
            <a:r>
              <a:rPr lang="cs-CZ" b="1" dirty="0"/>
              <a:t>Téma č. 3 – Ukončení a předání certifikátů/ 1 hodina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351"/>
          <a:stretch/>
        </p:blipFill>
        <p:spPr>
          <a:xfrm>
            <a:off x="163773" y="162975"/>
            <a:ext cx="1140094" cy="86731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541" y="6045520"/>
            <a:ext cx="2292326" cy="655093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628" y="6045520"/>
            <a:ext cx="1234990" cy="586448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1475695" y="423652"/>
            <a:ext cx="37394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50" b="1"/>
              <a:t>Prezenční </a:t>
            </a:r>
            <a:r>
              <a:rPr lang="cs-CZ" sz="1250" b="1" dirty="0"/>
              <a:t>školení 2. část</a:t>
            </a:r>
            <a:r>
              <a:rPr lang="cs-CZ" sz="1250" dirty="0"/>
              <a:t/>
            </a:r>
            <a:br>
              <a:rPr lang="cs-CZ" sz="1250" dirty="0"/>
            </a:br>
            <a:endParaRPr lang="cs-CZ" sz="1250" dirty="0"/>
          </a:p>
        </p:txBody>
      </p:sp>
    </p:spTree>
    <p:extLst>
      <p:ext uri="{BB962C8B-B14F-4D97-AF65-F5344CB8AC3E}">
        <p14:creationId xmlns:p14="http://schemas.microsoft.com/office/powerpoint/2010/main" val="868640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3999" y="2429593"/>
            <a:ext cx="9394209" cy="2973658"/>
          </a:xfrm>
        </p:spPr>
        <p:txBody>
          <a:bodyPr>
            <a:normAutofit/>
          </a:bodyPr>
          <a:lstStyle/>
          <a:p>
            <a:r>
              <a:rPr lang="cs-CZ" b="1" dirty="0"/>
              <a:t>Obsah školení:</a:t>
            </a:r>
          </a:p>
          <a:p>
            <a:pPr algn="l"/>
            <a:endParaRPr lang="cs-CZ" b="1" dirty="0"/>
          </a:p>
          <a:p>
            <a:pPr algn="l"/>
            <a:r>
              <a:rPr lang="cs-CZ" b="1" dirty="0"/>
              <a:t>Téma č. 1 – </a:t>
            </a:r>
            <a:r>
              <a:rPr lang="cs-CZ" b="1" dirty="0" smtClean="0"/>
              <a:t>práce </a:t>
            </a:r>
            <a:r>
              <a:rPr lang="cs-CZ" b="1" dirty="0"/>
              <a:t>se sadou v teorii a </a:t>
            </a:r>
            <a:r>
              <a:rPr lang="cs-CZ" b="1" dirty="0" smtClean="0"/>
              <a:t>praxi/3 </a:t>
            </a:r>
            <a:r>
              <a:rPr lang="cs-CZ" b="1" dirty="0"/>
              <a:t>hodiny</a:t>
            </a:r>
          </a:p>
          <a:p>
            <a:pPr algn="l"/>
            <a:r>
              <a:rPr lang="cs-CZ" b="1" dirty="0"/>
              <a:t>Téma č. 2 – </a:t>
            </a:r>
            <a:r>
              <a:rPr lang="cs-CZ" b="1" dirty="0" smtClean="0"/>
              <a:t>řízená diskuse/2 </a:t>
            </a:r>
            <a:r>
              <a:rPr lang="cs-CZ" b="1" dirty="0"/>
              <a:t>hodiny</a:t>
            </a:r>
          </a:p>
          <a:p>
            <a:pPr algn="l"/>
            <a:r>
              <a:rPr lang="cs-CZ" b="1" dirty="0"/>
              <a:t>Téma č. 3 – </a:t>
            </a:r>
            <a:r>
              <a:rPr lang="cs-CZ" b="1" dirty="0" smtClean="0"/>
              <a:t>ukončení </a:t>
            </a:r>
            <a:r>
              <a:rPr lang="cs-CZ" b="1" dirty="0"/>
              <a:t>a předání </a:t>
            </a:r>
            <a:r>
              <a:rPr lang="cs-CZ" b="1" dirty="0" smtClean="0"/>
              <a:t>certifikátů/1 </a:t>
            </a:r>
            <a:r>
              <a:rPr lang="cs-CZ" b="1" dirty="0"/>
              <a:t>hodina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351"/>
          <a:stretch/>
        </p:blipFill>
        <p:spPr>
          <a:xfrm>
            <a:off x="163773" y="162975"/>
            <a:ext cx="1140094" cy="86731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541" y="6045520"/>
            <a:ext cx="2292326" cy="655093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628" y="6045520"/>
            <a:ext cx="1234990" cy="586448"/>
          </a:xfrm>
          <a:prstGeom prst="rect">
            <a:avLst/>
          </a:prstGeom>
        </p:spPr>
      </p:pic>
      <p:sp>
        <p:nvSpPr>
          <p:cNvPr id="11" name="TextovéPole 10"/>
          <p:cNvSpPr txBox="1"/>
          <p:nvPr/>
        </p:nvSpPr>
        <p:spPr>
          <a:xfrm>
            <a:off x="1475695" y="423652"/>
            <a:ext cx="37394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50" b="1" dirty="0"/>
              <a:t>Prezenční školení 2. část</a:t>
            </a:r>
            <a:r>
              <a:rPr lang="cs-CZ" sz="1250" dirty="0"/>
              <a:t/>
            </a:r>
            <a:br>
              <a:rPr lang="cs-CZ" sz="1250" dirty="0"/>
            </a:br>
            <a:endParaRPr lang="cs-CZ" sz="1250" dirty="0"/>
          </a:p>
        </p:txBody>
      </p:sp>
    </p:spTree>
    <p:extLst>
      <p:ext uri="{BB962C8B-B14F-4D97-AF65-F5344CB8AC3E}">
        <p14:creationId xmlns:p14="http://schemas.microsoft.com/office/powerpoint/2010/main" val="919681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3999" y="2429593"/>
            <a:ext cx="9394209" cy="2973658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Téma č. 1 – Práce se sadou v teorii a </a:t>
            </a:r>
            <a:r>
              <a:rPr lang="cs-CZ" b="1" dirty="0" smtClean="0"/>
              <a:t>praxi/3 </a:t>
            </a:r>
            <a:r>
              <a:rPr lang="cs-CZ" b="1" dirty="0"/>
              <a:t>hodiny</a:t>
            </a:r>
          </a:p>
          <a:p>
            <a:pPr marL="457200" indent="-457200" algn="l">
              <a:buAutoNum type="arabicPeriod"/>
            </a:pPr>
            <a:r>
              <a:rPr lang="cs-CZ" b="1" dirty="0"/>
              <a:t>hodina</a:t>
            </a:r>
          </a:p>
          <a:p>
            <a:pPr algn="l"/>
            <a:r>
              <a:rPr lang="cs-CZ" dirty="0"/>
              <a:t>p</a:t>
            </a:r>
            <a:r>
              <a:rPr lang="cs-CZ" dirty="0" smtClean="0"/>
              <a:t>ráce </a:t>
            </a:r>
            <a:r>
              <a:rPr lang="cs-CZ" dirty="0"/>
              <a:t>se sadou jako příprava na </a:t>
            </a:r>
            <a:r>
              <a:rPr lang="cs-CZ" dirty="0" smtClean="0"/>
              <a:t>vyučování</a:t>
            </a:r>
            <a:endParaRPr lang="cs-CZ" dirty="0"/>
          </a:p>
          <a:p>
            <a:pPr algn="l"/>
            <a:r>
              <a:rPr lang="cs-CZ" b="1" dirty="0"/>
              <a:t>2. hodina</a:t>
            </a:r>
          </a:p>
          <a:p>
            <a:pPr algn="l"/>
            <a:r>
              <a:rPr lang="cs-CZ" dirty="0"/>
              <a:t>p</a:t>
            </a:r>
            <a:r>
              <a:rPr lang="cs-CZ" dirty="0" smtClean="0"/>
              <a:t>ráce </a:t>
            </a:r>
            <a:r>
              <a:rPr lang="cs-CZ" dirty="0"/>
              <a:t>se sadou v praxi ve </a:t>
            </a:r>
            <a:r>
              <a:rPr lang="cs-CZ" dirty="0" smtClean="0"/>
              <a:t>výuce</a:t>
            </a:r>
            <a:endParaRPr lang="cs-CZ" dirty="0"/>
          </a:p>
          <a:p>
            <a:pPr algn="l"/>
            <a:r>
              <a:rPr lang="cs-CZ" b="1" dirty="0"/>
              <a:t>3. hodina</a:t>
            </a:r>
          </a:p>
          <a:p>
            <a:pPr algn="l"/>
            <a:r>
              <a:rPr lang="cs-CZ" dirty="0"/>
              <a:t>c</a:t>
            </a:r>
            <a:r>
              <a:rPr lang="cs-CZ" dirty="0" smtClean="0"/>
              <a:t>elkové </a:t>
            </a:r>
            <a:r>
              <a:rPr lang="cs-CZ" dirty="0"/>
              <a:t>shrnutí v pracovních </a:t>
            </a:r>
            <a:r>
              <a:rPr lang="cs-CZ" dirty="0" smtClean="0"/>
              <a:t>skupinách</a:t>
            </a:r>
            <a:endParaRPr lang="cs-CZ" dirty="0"/>
          </a:p>
          <a:p>
            <a:pPr algn="l"/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351"/>
          <a:stretch/>
        </p:blipFill>
        <p:spPr>
          <a:xfrm>
            <a:off x="163773" y="162975"/>
            <a:ext cx="1140094" cy="86731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541" y="6045520"/>
            <a:ext cx="2292326" cy="655093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628" y="6045520"/>
            <a:ext cx="1234990" cy="586448"/>
          </a:xfrm>
          <a:prstGeom prst="rect">
            <a:avLst/>
          </a:prstGeom>
        </p:spPr>
      </p:pic>
      <p:sp>
        <p:nvSpPr>
          <p:cNvPr id="11" name="TextovéPole 10"/>
          <p:cNvSpPr txBox="1"/>
          <p:nvPr/>
        </p:nvSpPr>
        <p:spPr>
          <a:xfrm>
            <a:off x="1475695" y="423652"/>
            <a:ext cx="37394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50" b="1" dirty="0"/>
              <a:t>Prezenční školení 2. část</a:t>
            </a:r>
            <a:r>
              <a:rPr lang="cs-CZ" sz="1250" dirty="0"/>
              <a:t/>
            </a:r>
            <a:br>
              <a:rPr lang="cs-CZ" sz="1250" dirty="0"/>
            </a:br>
            <a:endParaRPr lang="cs-CZ" sz="1250" dirty="0"/>
          </a:p>
        </p:txBody>
      </p:sp>
    </p:spTree>
    <p:extLst>
      <p:ext uri="{BB962C8B-B14F-4D97-AF65-F5344CB8AC3E}">
        <p14:creationId xmlns:p14="http://schemas.microsoft.com/office/powerpoint/2010/main" val="4138572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3999" y="2429593"/>
            <a:ext cx="9394209" cy="2973658"/>
          </a:xfrm>
        </p:spPr>
        <p:txBody>
          <a:bodyPr>
            <a:normAutofit/>
          </a:bodyPr>
          <a:lstStyle/>
          <a:p>
            <a:pPr algn="l"/>
            <a:r>
              <a:rPr lang="cs-CZ" sz="1600" b="1" dirty="0"/>
              <a:t>Téma č. 1 – Práce se sadou v teorii a praxi</a:t>
            </a:r>
          </a:p>
          <a:p>
            <a:r>
              <a:rPr lang="cs-CZ" b="1" dirty="0"/>
              <a:t>1. hodina</a:t>
            </a:r>
          </a:p>
          <a:p>
            <a:endParaRPr lang="cs-CZ" b="1" dirty="0"/>
          </a:p>
          <a:p>
            <a:pPr marL="342900" indent="-342900" algn="l">
              <a:buFont typeface="Wingdings" charset="2"/>
              <a:buChar char="§"/>
            </a:pPr>
            <a:r>
              <a:rPr lang="cs-CZ" dirty="0"/>
              <a:t>p</a:t>
            </a:r>
            <a:r>
              <a:rPr lang="cs-CZ" dirty="0" smtClean="0"/>
              <a:t>ředstavení </a:t>
            </a:r>
            <a:r>
              <a:rPr lang="cs-CZ" dirty="0"/>
              <a:t>účastníků</a:t>
            </a:r>
          </a:p>
          <a:p>
            <a:pPr marL="342900" indent="-342900" algn="l">
              <a:buFont typeface="Wingdings" charset="2"/>
              <a:buChar char="§"/>
            </a:pPr>
            <a:r>
              <a:rPr lang="cs-CZ" dirty="0"/>
              <a:t>v</a:t>
            </a:r>
            <a:r>
              <a:rPr lang="cs-CZ" dirty="0" smtClean="0"/>
              <a:t>ytvoření </a:t>
            </a:r>
            <a:r>
              <a:rPr lang="cs-CZ" dirty="0"/>
              <a:t>pracovních skupin podle oborů a vyučovaných jazyků</a:t>
            </a:r>
          </a:p>
          <a:p>
            <a:pPr marL="342900" indent="-342900" algn="l">
              <a:buFont typeface="Wingdings" charset="2"/>
              <a:buChar char="§"/>
            </a:pPr>
            <a:r>
              <a:rPr lang="cs-CZ" dirty="0"/>
              <a:t>s</a:t>
            </a:r>
            <a:r>
              <a:rPr lang="cs-CZ" dirty="0" smtClean="0"/>
              <a:t>ada </a:t>
            </a:r>
            <a:r>
              <a:rPr lang="cs-CZ" dirty="0"/>
              <a:t>jako příprava na vyučování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351"/>
          <a:stretch/>
        </p:blipFill>
        <p:spPr>
          <a:xfrm>
            <a:off x="163773" y="162975"/>
            <a:ext cx="1140094" cy="86731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541" y="6045520"/>
            <a:ext cx="2292326" cy="655093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628" y="6045520"/>
            <a:ext cx="1234990" cy="586448"/>
          </a:xfrm>
          <a:prstGeom prst="rect">
            <a:avLst/>
          </a:prstGeom>
        </p:spPr>
      </p:pic>
      <p:sp>
        <p:nvSpPr>
          <p:cNvPr id="11" name="TextovéPole 10"/>
          <p:cNvSpPr txBox="1"/>
          <p:nvPr/>
        </p:nvSpPr>
        <p:spPr>
          <a:xfrm>
            <a:off x="1475695" y="423652"/>
            <a:ext cx="37394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50" b="1" dirty="0"/>
              <a:t>Prezenční školení 2. část</a:t>
            </a:r>
            <a:r>
              <a:rPr lang="cs-CZ" sz="1250" dirty="0"/>
              <a:t/>
            </a:r>
            <a:br>
              <a:rPr lang="cs-CZ" sz="1250" dirty="0"/>
            </a:br>
            <a:endParaRPr lang="cs-CZ" sz="1250" dirty="0"/>
          </a:p>
        </p:txBody>
      </p:sp>
    </p:spTree>
    <p:extLst>
      <p:ext uri="{BB962C8B-B14F-4D97-AF65-F5344CB8AC3E}">
        <p14:creationId xmlns:p14="http://schemas.microsoft.com/office/powerpoint/2010/main" val="253516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3999" y="2429593"/>
            <a:ext cx="9394209" cy="2973658"/>
          </a:xfrm>
        </p:spPr>
        <p:txBody>
          <a:bodyPr>
            <a:normAutofit/>
          </a:bodyPr>
          <a:lstStyle/>
          <a:p>
            <a:pPr algn="l"/>
            <a:r>
              <a:rPr lang="cs-CZ" sz="1600" b="1" dirty="0"/>
              <a:t>Téma č. 1 – Práce se sadou v teorii a praxi</a:t>
            </a:r>
          </a:p>
          <a:p>
            <a:r>
              <a:rPr lang="cs-CZ" b="1" dirty="0"/>
              <a:t>2. hodina</a:t>
            </a:r>
          </a:p>
          <a:p>
            <a:endParaRPr lang="cs-CZ" b="1" dirty="0"/>
          </a:p>
          <a:p>
            <a:pPr marL="342900" indent="-342900" algn="l">
              <a:buFont typeface="Wingdings" charset="2"/>
              <a:buChar char="§"/>
            </a:pPr>
            <a:r>
              <a:rPr lang="cs-CZ" dirty="0"/>
              <a:t>p</a:t>
            </a:r>
            <a:r>
              <a:rPr lang="cs-CZ" dirty="0" smtClean="0"/>
              <a:t>ráce </a:t>
            </a:r>
            <a:r>
              <a:rPr lang="cs-CZ" dirty="0"/>
              <a:t>se sadou v praxi ve výuce.</a:t>
            </a:r>
          </a:p>
          <a:p>
            <a:pPr marL="342900" indent="-342900" algn="l">
              <a:buFont typeface="Wingdings" charset="2"/>
              <a:buChar char="§"/>
            </a:pPr>
            <a:r>
              <a:rPr lang="cs-CZ" dirty="0"/>
              <a:t>p</a:t>
            </a:r>
            <a:r>
              <a:rPr lang="cs-CZ" dirty="0" smtClean="0"/>
              <a:t>říklady </a:t>
            </a:r>
            <a:r>
              <a:rPr lang="cs-CZ" dirty="0"/>
              <a:t>dobré praxe.</a:t>
            </a:r>
          </a:p>
          <a:p>
            <a:pPr marL="342900" indent="-342900" algn="l">
              <a:buFont typeface="Wingdings" charset="2"/>
              <a:buChar char="§"/>
            </a:pPr>
            <a:r>
              <a:rPr lang="cs-CZ" dirty="0"/>
              <a:t>n</a:t>
            </a:r>
            <a:r>
              <a:rPr lang="cs-CZ" dirty="0" smtClean="0"/>
              <a:t>ávrhy </a:t>
            </a:r>
            <a:r>
              <a:rPr lang="cs-CZ" dirty="0"/>
              <a:t>a připomínky.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351"/>
          <a:stretch/>
        </p:blipFill>
        <p:spPr>
          <a:xfrm>
            <a:off x="163773" y="162975"/>
            <a:ext cx="1140094" cy="86731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541" y="6045520"/>
            <a:ext cx="2292326" cy="655093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628" y="6045520"/>
            <a:ext cx="1234990" cy="586448"/>
          </a:xfrm>
          <a:prstGeom prst="rect">
            <a:avLst/>
          </a:prstGeom>
        </p:spPr>
      </p:pic>
      <p:sp>
        <p:nvSpPr>
          <p:cNvPr id="11" name="TextovéPole 10"/>
          <p:cNvSpPr txBox="1"/>
          <p:nvPr/>
        </p:nvSpPr>
        <p:spPr>
          <a:xfrm>
            <a:off x="1475695" y="423652"/>
            <a:ext cx="37394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50" b="1" dirty="0"/>
              <a:t>Prezenční školení 2. část</a:t>
            </a:r>
            <a:r>
              <a:rPr lang="cs-CZ" sz="1250" dirty="0"/>
              <a:t/>
            </a:r>
            <a:br>
              <a:rPr lang="cs-CZ" sz="1250" dirty="0"/>
            </a:br>
            <a:endParaRPr lang="cs-CZ" sz="1250" dirty="0"/>
          </a:p>
        </p:txBody>
      </p:sp>
    </p:spTree>
    <p:extLst>
      <p:ext uri="{BB962C8B-B14F-4D97-AF65-F5344CB8AC3E}">
        <p14:creationId xmlns:p14="http://schemas.microsoft.com/office/powerpoint/2010/main" val="1931107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3999" y="2429593"/>
            <a:ext cx="9394209" cy="2973658"/>
          </a:xfrm>
        </p:spPr>
        <p:txBody>
          <a:bodyPr>
            <a:normAutofit/>
          </a:bodyPr>
          <a:lstStyle/>
          <a:p>
            <a:pPr algn="l"/>
            <a:r>
              <a:rPr lang="cs-CZ" sz="1600" b="1" dirty="0"/>
              <a:t>Téma č. 1 – Práce se sadou v teorii a praxi</a:t>
            </a:r>
          </a:p>
          <a:p>
            <a:r>
              <a:rPr lang="cs-CZ" b="1" dirty="0"/>
              <a:t>3. hodina</a:t>
            </a:r>
          </a:p>
          <a:p>
            <a:endParaRPr lang="cs-CZ" b="1" dirty="0"/>
          </a:p>
          <a:p>
            <a:pPr marL="342900" indent="-342900" algn="l">
              <a:buFont typeface="Wingdings" charset="2"/>
              <a:buChar char="§"/>
            </a:pPr>
            <a:r>
              <a:rPr lang="cs-CZ" dirty="0"/>
              <a:t>c</a:t>
            </a:r>
            <a:r>
              <a:rPr lang="cs-CZ" dirty="0" smtClean="0"/>
              <a:t>elkové </a:t>
            </a:r>
            <a:r>
              <a:rPr lang="cs-CZ" dirty="0"/>
              <a:t>shrnutí v pracovních </a:t>
            </a:r>
            <a:r>
              <a:rPr lang="cs-CZ" dirty="0" smtClean="0"/>
              <a:t>skupinách</a:t>
            </a:r>
            <a:endParaRPr lang="cs-CZ" dirty="0"/>
          </a:p>
          <a:p>
            <a:pPr marL="342900" indent="-342900" algn="l">
              <a:buFont typeface="Wingdings" charset="2"/>
              <a:buChar char="§"/>
            </a:pPr>
            <a:r>
              <a:rPr lang="cs-CZ" dirty="0"/>
              <a:t>n</a:t>
            </a:r>
            <a:r>
              <a:rPr lang="cs-CZ" dirty="0" smtClean="0"/>
              <a:t>áměty</a:t>
            </a:r>
            <a:r>
              <a:rPr lang="cs-CZ" dirty="0"/>
              <a:t>, nápady, možnosti, modifikace, další příklady dobré </a:t>
            </a:r>
            <a:r>
              <a:rPr lang="cs-CZ" dirty="0" smtClean="0"/>
              <a:t>praxe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351"/>
          <a:stretch/>
        </p:blipFill>
        <p:spPr>
          <a:xfrm>
            <a:off x="163773" y="162975"/>
            <a:ext cx="1140094" cy="86731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541" y="6045520"/>
            <a:ext cx="2292326" cy="655093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628" y="6045520"/>
            <a:ext cx="1234990" cy="586448"/>
          </a:xfrm>
          <a:prstGeom prst="rect">
            <a:avLst/>
          </a:prstGeom>
        </p:spPr>
      </p:pic>
      <p:sp>
        <p:nvSpPr>
          <p:cNvPr id="11" name="TextovéPole 10"/>
          <p:cNvSpPr txBox="1"/>
          <p:nvPr/>
        </p:nvSpPr>
        <p:spPr>
          <a:xfrm>
            <a:off x="1475695" y="423652"/>
            <a:ext cx="37394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50" b="1" dirty="0"/>
              <a:t>Prezenční školení 2. část</a:t>
            </a:r>
            <a:r>
              <a:rPr lang="cs-CZ" sz="1250" dirty="0"/>
              <a:t/>
            </a:r>
            <a:br>
              <a:rPr lang="cs-CZ" sz="1250" dirty="0"/>
            </a:br>
            <a:endParaRPr lang="cs-CZ" sz="1250" dirty="0"/>
          </a:p>
        </p:txBody>
      </p:sp>
    </p:spTree>
    <p:extLst>
      <p:ext uri="{BB962C8B-B14F-4D97-AF65-F5344CB8AC3E}">
        <p14:creationId xmlns:p14="http://schemas.microsoft.com/office/powerpoint/2010/main" val="1259049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005384" y="2995936"/>
            <a:ext cx="10041467" cy="2415839"/>
          </a:xfrm>
        </p:spPr>
        <p:txBody>
          <a:bodyPr>
            <a:noAutofit/>
          </a:bodyPr>
          <a:lstStyle/>
          <a:p>
            <a:r>
              <a:rPr lang="cs-CZ" b="1" dirty="0"/>
              <a:t>Téma č. 2 – Řízená diskuse/ 2 hodiny</a:t>
            </a:r>
          </a:p>
          <a:p>
            <a:pPr marL="457200" indent="-457200" algn="l">
              <a:buAutoNum type="arabicPeriod"/>
            </a:pPr>
            <a:r>
              <a:rPr lang="cs-CZ" b="1" dirty="0"/>
              <a:t>hodina</a:t>
            </a:r>
            <a:endParaRPr lang="cs-CZ" dirty="0"/>
          </a:p>
          <a:p>
            <a:pPr lvl="0" algn="l"/>
            <a:r>
              <a:rPr lang="cs-CZ" dirty="0"/>
              <a:t>o</a:t>
            </a:r>
            <a:r>
              <a:rPr lang="cs-CZ" dirty="0" smtClean="0"/>
              <a:t>bsah </a:t>
            </a:r>
            <a:r>
              <a:rPr lang="cs-CZ" dirty="0"/>
              <a:t>a rozsah témat vzhledem k příslušnému </a:t>
            </a:r>
            <a:r>
              <a:rPr lang="cs-CZ" dirty="0" smtClean="0"/>
              <a:t>ŠVP</a:t>
            </a:r>
            <a:endParaRPr lang="cs-CZ" dirty="0"/>
          </a:p>
          <a:p>
            <a:pPr lvl="0" algn="l"/>
            <a:r>
              <a:rPr lang="cs-CZ" b="1" dirty="0"/>
              <a:t>2. hodina</a:t>
            </a:r>
            <a:endParaRPr lang="cs-CZ" dirty="0"/>
          </a:p>
          <a:p>
            <a:pPr lvl="0" algn="l"/>
            <a:r>
              <a:rPr lang="cs-CZ" dirty="0"/>
              <a:t>m</a:t>
            </a:r>
            <a:r>
              <a:rPr lang="cs-CZ" dirty="0" smtClean="0"/>
              <a:t>ožnosti </a:t>
            </a:r>
            <a:r>
              <a:rPr lang="cs-CZ" dirty="0"/>
              <a:t>využití materiálů ve výuce vzhledem k Tematickým </a:t>
            </a:r>
            <a:r>
              <a:rPr lang="cs-CZ" dirty="0" smtClean="0"/>
              <a:t>plánům</a:t>
            </a:r>
            <a:endParaRPr lang="cs-CZ" dirty="0"/>
          </a:p>
          <a:p>
            <a:pPr algn="l"/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351"/>
          <a:stretch/>
        </p:blipFill>
        <p:spPr>
          <a:xfrm>
            <a:off x="163773" y="162975"/>
            <a:ext cx="1140094" cy="86731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541" y="6045520"/>
            <a:ext cx="2292326" cy="655093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628" y="6045520"/>
            <a:ext cx="1234990" cy="586448"/>
          </a:xfrm>
          <a:prstGeom prst="rect">
            <a:avLst/>
          </a:prstGeom>
        </p:spPr>
      </p:pic>
      <p:sp>
        <p:nvSpPr>
          <p:cNvPr id="11" name="TextovéPole 10"/>
          <p:cNvSpPr txBox="1"/>
          <p:nvPr/>
        </p:nvSpPr>
        <p:spPr>
          <a:xfrm>
            <a:off x="1475695" y="423652"/>
            <a:ext cx="37394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50" b="1"/>
              <a:t>Prezenční </a:t>
            </a:r>
            <a:r>
              <a:rPr lang="cs-CZ" sz="1250" b="1" dirty="0"/>
              <a:t>školení 2. část</a:t>
            </a:r>
            <a:r>
              <a:rPr lang="cs-CZ" sz="1250" dirty="0"/>
              <a:t/>
            </a:r>
            <a:br>
              <a:rPr lang="cs-CZ" sz="1250" dirty="0"/>
            </a:br>
            <a:endParaRPr lang="cs-CZ" sz="1250" dirty="0"/>
          </a:p>
        </p:txBody>
      </p:sp>
    </p:spTree>
    <p:extLst>
      <p:ext uri="{BB962C8B-B14F-4D97-AF65-F5344CB8AC3E}">
        <p14:creationId xmlns:p14="http://schemas.microsoft.com/office/powerpoint/2010/main" val="11146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12656" y="1992826"/>
            <a:ext cx="10041467" cy="4707787"/>
          </a:xfrm>
        </p:spPr>
        <p:txBody>
          <a:bodyPr>
            <a:noAutofit/>
          </a:bodyPr>
          <a:lstStyle/>
          <a:p>
            <a:pPr algn="l"/>
            <a:r>
              <a:rPr lang="cs-CZ" sz="1600" b="1" dirty="0"/>
              <a:t>Téma č. 2 – Řízená diskuse </a:t>
            </a:r>
          </a:p>
          <a:p>
            <a:pPr marL="457200" indent="-457200">
              <a:buAutoNum type="arabicPeriod"/>
            </a:pPr>
            <a:r>
              <a:rPr lang="cs-CZ" b="1" dirty="0"/>
              <a:t>hodina</a:t>
            </a:r>
          </a:p>
          <a:p>
            <a:pPr marL="457200" indent="-457200">
              <a:buAutoNum type="arabicPeriod"/>
            </a:pPr>
            <a:endParaRPr lang="cs-CZ" dirty="0"/>
          </a:p>
          <a:p>
            <a:pPr marL="342900" lvl="0" indent="-342900" algn="l">
              <a:buFont typeface="Wingdings" charset="2"/>
              <a:buChar char="§"/>
            </a:pPr>
            <a:r>
              <a:rPr lang="cs-CZ" dirty="0"/>
              <a:t>j</a:t>
            </a:r>
            <a:r>
              <a:rPr lang="cs-CZ" dirty="0" smtClean="0"/>
              <a:t>ak </a:t>
            </a:r>
            <a:r>
              <a:rPr lang="cs-CZ" dirty="0"/>
              <a:t>postupovat při tvorbě témat – </a:t>
            </a:r>
            <a:r>
              <a:rPr lang="cs-CZ" dirty="0" smtClean="0"/>
              <a:t>ŠVP</a:t>
            </a:r>
            <a:endParaRPr lang="cs-CZ" dirty="0"/>
          </a:p>
          <a:p>
            <a:pPr marL="342900" lvl="0" indent="-342900" algn="l">
              <a:buFont typeface="Wingdings" charset="2"/>
              <a:buChar char="§"/>
            </a:pPr>
            <a:r>
              <a:rPr lang="cs-CZ" dirty="0"/>
              <a:t>j</a:t>
            </a:r>
            <a:r>
              <a:rPr lang="cs-CZ" dirty="0" smtClean="0"/>
              <a:t>ak </a:t>
            </a:r>
            <a:r>
              <a:rPr lang="cs-CZ" dirty="0"/>
              <a:t>vybrat cílovou </a:t>
            </a:r>
            <a:r>
              <a:rPr lang="cs-CZ" dirty="0" smtClean="0"/>
              <a:t>skupinu</a:t>
            </a:r>
            <a:endParaRPr lang="cs-CZ" dirty="0"/>
          </a:p>
          <a:p>
            <a:pPr marL="342900" lvl="0" indent="-342900" algn="l">
              <a:buFont typeface="Wingdings" charset="2"/>
              <a:buChar char="§"/>
            </a:pPr>
            <a:r>
              <a:rPr lang="cs-CZ" dirty="0"/>
              <a:t>j</a:t>
            </a:r>
            <a:r>
              <a:rPr lang="cs-CZ" dirty="0" smtClean="0"/>
              <a:t>ak </a:t>
            </a:r>
            <a:r>
              <a:rPr lang="cs-CZ" dirty="0"/>
              <a:t>stanovit jazykovou náročnost - A1, A2 a </a:t>
            </a:r>
            <a:r>
              <a:rPr lang="cs-CZ" dirty="0" smtClean="0"/>
              <a:t>B1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351"/>
          <a:stretch/>
        </p:blipFill>
        <p:spPr>
          <a:xfrm>
            <a:off x="163773" y="162975"/>
            <a:ext cx="1140094" cy="86731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541" y="6045520"/>
            <a:ext cx="2292326" cy="655093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628" y="6045520"/>
            <a:ext cx="1234990" cy="586448"/>
          </a:xfrm>
          <a:prstGeom prst="rect">
            <a:avLst/>
          </a:prstGeom>
        </p:spPr>
      </p:pic>
      <p:sp>
        <p:nvSpPr>
          <p:cNvPr id="12" name="TextovéPole 11"/>
          <p:cNvSpPr txBox="1"/>
          <p:nvPr/>
        </p:nvSpPr>
        <p:spPr>
          <a:xfrm>
            <a:off x="1475695" y="423652"/>
            <a:ext cx="37394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50" b="1"/>
              <a:t>Prezenční </a:t>
            </a:r>
            <a:r>
              <a:rPr lang="cs-CZ" sz="1250" b="1" dirty="0"/>
              <a:t>školení 2. část</a:t>
            </a:r>
            <a:r>
              <a:rPr lang="cs-CZ" sz="1250" dirty="0"/>
              <a:t/>
            </a:r>
            <a:br>
              <a:rPr lang="cs-CZ" sz="1250" dirty="0"/>
            </a:br>
            <a:endParaRPr lang="cs-CZ" sz="1250" dirty="0"/>
          </a:p>
        </p:txBody>
      </p:sp>
    </p:spTree>
    <p:extLst>
      <p:ext uri="{BB962C8B-B14F-4D97-AF65-F5344CB8AC3E}">
        <p14:creationId xmlns:p14="http://schemas.microsoft.com/office/powerpoint/2010/main" val="596989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12656" y="1992826"/>
            <a:ext cx="10041467" cy="4707787"/>
          </a:xfrm>
        </p:spPr>
        <p:txBody>
          <a:bodyPr>
            <a:noAutofit/>
          </a:bodyPr>
          <a:lstStyle/>
          <a:p>
            <a:pPr algn="l"/>
            <a:r>
              <a:rPr lang="cs-CZ" sz="1600" b="1" dirty="0"/>
              <a:t>Téma č. 2 – Řízená diskuse </a:t>
            </a:r>
          </a:p>
          <a:p>
            <a:r>
              <a:rPr lang="cs-CZ" b="1" dirty="0"/>
              <a:t>2. hodina</a:t>
            </a:r>
          </a:p>
          <a:p>
            <a:endParaRPr lang="cs-CZ" dirty="0"/>
          </a:p>
          <a:p>
            <a:pPr marL="342900" lvl="0" indent="-342900" algn="l">
              <a:buFont typeface="Wingdings" charset="2"/>
              <a:buChar char="§"/>
            </a:pPr>
            <a:r>
              <a:rPr lang="cs-CZ" dirty="0"/>
              <a:t>m</a:t>
            </a:r>
            <a:r>
              <a:rPr lang="cs-CZ" dirty="0" smtClean="0"/>
              <a:t>ožnosti </a:t>
            </a:r>
            <a:r>
              <a:rPr lang="cs-CZ" dirty="0"/>
              <a:t>využití materiálů ve výuce vzhledem k Tematickým </a:t>
            </a:r>
            <a:r>
              <a:rPr lang="cs-CZ" dirty="0" smtClean="0"/>
              <a:t>plánům</a:t>
            </a:r>
            <a:endParaRPr lang="cs-CZ" dirty="0"/>
          </a:p>
          <a:p>
            <a:pPr marL="342900" indent="-342900" algn="l">
              <a:buFont typeface="Wingdings" charset="2"/>
              <a:buChar char="§"/>
            </a:pPr>
            <a:r>
              <a:rPr lang="cs-CZ" dirty="0"/>
              <a:t>j</a:t>
            </a:r>
            <a:r>
              <a:rPr lang="cs-CZ" dirty="0" smtClean="0"/>
              <a:t>ak </a:t>
            </a:r>
            <a:r>
              <a:rPr lang="cs-CZ" dirty="0"/>
              <a:t>začlenit výuku OCJ do běžné </a:t>
            </a:r>
            <a:r>
              <a:rPr lang="cs-CZ" dirty="0" smtClean="0"/>
              <a:t>výuky</a:t>
            </a:r>
            <a:endParaRPr lang="cs-CZ" dirty="0"/>
          </a:p>
          <a:p>
            <a:pPr marL="342900" lvl="0" indent="-342900" algn="l">
              <a:buFont typeface="Wingdings" charset="2"/>
              <a:buChar char="§"/>
            </a:pPr>
            <a:r>
              <a:rPr lang="cs-CZ" dirty="0"/>
              <a:t>c</a:t>
            </a:r>
            <a:r>
              <a:rPr lang="cs-CZ" dirty="0" smtClean="0"/>
              <a:t>o </a:t>
            </a:r>
            <a:r>
              <a:rPr lang="cs-CZ" dirty="0"/>
              <a:t>případně brání pravidelnému využívání materiálů ve </a:t>
            </a:r>
            <a:r>
              <a:rPr lang="cs-CZ" dirty="0" smtClean="0"/>
              <a:t>výuce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351"/>
          <a:stretch/>
        </p:blipFill>
        <p:spPr>
          <a:xfrm>
            <a:off x="163773" y="162975"/>
            <a:ext cx="1140094" cy="867313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5541" y="6045520"/>
            <a:ext cx="2292326" cy="655093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6628" y="6045520"/>
            <a:ext cx="1234990" cy="586448"/>
          </a:xfrm>
          <a:prstGeom prst="rect">
            <a:avLst/>
          </a:prstGeom>
        </p:spPr>
      </p:pic>
      <p:sp>
        <p:nvSpPr>
          <p:cNvPr id="12" name="TextovéPole 11"/>
          <p:cNvSpPr txBox="1"/>
          <p:nvPr/>
        </p:nvSpPr>
        <p:spPr>
          <a:xfrm>
            <a:off x="1475695" y="423652"/>
            <a:ext cx="37394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50" b="1"/>
              <a:t>Prezenční </a:t>
            </a:r>
            <a:r>
              <a:rPr lang="cs-CZ" sz="1250" b="1" dirty="0"/>
              <a:t>školení 2. část</a:t>
            </a:r>
            <a:r>
              <a:rPr lang="cs-CZ" sz="1250" dirty="0"/>
              <a:t/>
            </a:r>
            <a:br>
              <a:rPr lang="cs-CZ" sz="1250" dirty="0"/>
            </a:br>
            <a:endParaRPr lang="cs-CZ" sz="1250" dirty="0"/>
          </a:p>
        </p:txBody>
      </p:sp>
    </p:spTree>
    <p:extLst>
      <p:ext uri="{BB962C8B-B14F-4D97-AF65-F5344CB8AC3E}">
        <p14:creationId xmlns:p14="http://schemas.microsoft.com/office/powerpoint/2010/main" val="181329869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269</Words>
  <Application>Microsoft Office PowerPoint</Application>
  <PresentationFormat>Širokoúhlá obrazovka</PresentationFormat>
  <Paragraphs>60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Michaela Dylová</dc:creator>
  <cp:lastModifiedBy>Dagmar Vološčuková</cp:lastModifiedBy>
  <cp:revision>19</cp:revision>
  <cp:lastPrinted>2019-10-21T10:35:14Z</cp:lastPrinted>
  <dcterms:created xsi:type="dcterms:W3CDTF">2019-10-16T10:53:55Z</dcterms:created>
  <dcterms:modified xsi:type="dcterms:W3CDTF">2019-11-28T10:36:08Z</dcterms:modified>
</cp:coreProperties>
</file>